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
      <p:font typeface="Montserrat Bold Italics" charset="1" panose="00000800000000000000"/>
      <p:regular r:id="rId25"/>
    </p:embeddedFont>
    <p:embeddedFont>
      <p:font typeface="Montserrat Thin" charset="1" panose="00000300000000000000"/>
      <p:regular r:id="rId26"/>
    </p:embeddedFont>
    <p:embeddedFont>
      <p:font typeface="Montserrat Thin Italics" charset="1" panose="00000300000000000000"/>
      <p:regular r:id="rId27"/>
    </p:embeddedFont>
    <p:embeddedFont>
      <p:font typeface="Montserrat Extra-Light" charset="1" panose="00000300000000000000"/>
      <p:regular r:id="rId28"/>
    </p:embeddedFont>
    <p:embeddedFont>
      <p:font typeface="Montserrat Extra-Light Italics" charset="1" panose="00000300000000000000"/>
      <p:regular r:id="rId29"/>
    </p:embeddedFont>
    <p:embeddedFont>
      <p:font typeface="Montserrat Light" charset="1" panose="00000400000000000000"/>
      <p:regular r:id="rId30"/>
    </p:embeddedFont>
    <p:embeddedFont>
      <p:font typeface="Montserrat Light Italics" charset="1" panose="00000400000000000000"/>
      <p:regular r:id="rId31"/>
    </p:embeddedFont>
    <p:embeddedFont>
      <p:font typeface="Montserrat Medium" charset="1" panose="00000600000000000000"/>
      <p:regular r:id="rId32"/>
    </p:embeddedFont>
    <p:embeddedFont>
      <p:font typeface="Montserrat Medium Italics" charset="1" panose="00000600000000000000"/>
      <p:regular r:id="rId33"/>
    </p:embeddedFont>
    <p:embeddedFont>
      <p:font typeface="Montserrat Semi-Bold" charset="1" panose="00000700000000000000"/>
      <p:regular r:id="rId34"/>
    </p:embeddedFont>
    <p:embeddedFont>
      <p:font typeface="Montserrat Semi-Bold Italics" charset="1" panose="00000700000000000000"/>
      <p:regular r:id="rId35"/>
    </p:embeddedFont>
    <p:embeddedFont>
      <p:font typeface="Montserrat Ultra-Bold" charset="1" panose="00000900000000000000"/>
      <p:regular r:id="rId36"/>
    </p:embeddedFont>
    <p:embeddedFont>
      <p:font typeface="Montserrat Ultra-Bold Italics" charset="1" panose="00000900000000000000"/>
      <p:regular r:id="rId37"/>
    </p:embeddedFont>
    <p:embeddedFont>
      <p:font typeface="Montserrat Heavy" charset="1" panose="00000A00000000000000"/>
      <p:regular r:id="rId38"/>
    </p:embeddedFont>
    <p:embeddedFont>
      <p:font typeface="Montserrat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https://keras.io" TargetMode="External" Type="http://schemas.openxmlformats.org/officeDocument/2006/relationships/hyperlink"/><Relationship Id="rId11" Target="https://scikit-learn.org/stable/" TargetMode="External" Type="http://schemas.openxmlformats.org/officeDocument/2006/relationships/hyperlink"/><Relationship Id="rId12" Target="https://keras.io/keras_tuner/" TargetMode="External" Type="http://schemas.openxmlformats.org/officeDocument/2006/relationships/hyperlink"/><Relationship Id="rId13" Target="https://www.djangoproject.com"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https://numpy.org" TargetMode="External" Type="http://schemas.openxmlformats.org/officeDocument/2006/relationships/hyperlink"/><Relationship Id="rId7" Target="../media/image1.png" Type="http://schemas.openxmlformats.org/officeDocument/2006/relationships/image"/><Relationship Id="rId8" Target="../media/image2.svg" Type="http://schemas.openxmlformats.org/officeDocument/2006/relationships/image"/><Relationship Id="rId9" Target="https://www.tensorflow.org"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33173">
            <a:off x="-5256706" y="954527"/>
            <a:ext cx="10836341" cy="8806990"/>
          </a:xfrm>
          <a:custGeom>
            <a:avLst/>
            <a:gdLst/>
            <a:ahLst/>
            <a:cxnLst/>
            <a:rect r="r" b="b" t="t" l="l"/>
            <a:pathLst>
              <a:path h="8806990" w="10836341">
                <a:moveTo>
                  <a:pt x="0" y="0"/>
                </a:moveTo>
                <a:lnTo>
                  <a:pt x="10836341" y="0"/>
                </a:lnTo>
                <a:lnTo>
                  <a:pt x="10836341" y="8806990"/>
                </a:lnTo>
                <a:lnTo>
                  <a:pt x="0" y="880699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80756" y="9808045"/>
            <a:ext cx="10601720" cy="3386250"/>
          </a:xfrm>
          <a:custGeom>
            <a:avLst/>
            <a:gdLst/>
            <a:ahLst/>
            <a:cxnLst/>
            <a:rect r="r" b="b" t="t" l="l"/>
            <a:pathLst>
              <a:path h="3386250" w="10601720">
                <a:moveTo>
                  <a:pt x="0" y="0"/>
                </a:moveTo>
                <a:lnTo>
                  <a:pt x="10601721" y="0"/>
                </a:lnTo>
                <a:lnTo>
                  <a:pt x="10601721" y="3386251"/>
                </a:lnTo>
                <a:lnTo>
                  <a:pt x="0" y="3386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636447" y="2839531"/>
            <a:ext cx="12241665" cy="655854"/>
          </a:xfrm>
          <a:prstGeom prst="rect">
            <a:avLst/>
          </a:prstGeom>
        </p:spPr>
        <p:txBody>
          <a:bodyPr anchor="t" rtlCol="false" tIns="0" lIns="0" bIns="0" rIns="0">
            <a:spAutoFit/>
          </a:bodyPr>
          <a:lstStyle/>
          <a:p>
            <a:pPr>
              <a:lnSpc>
                <a:spcPts val="4899"/>
              </a:lnSpc>
            </a:pPr>
            <a:r>
              <a:rPr lang="en-US" sz="4948">
                <a:solidFill>
                  <a:srgbClr val="004AAD"/>
                </a:solidFill>
                <a:latin typeface="Montserrat Classic Bold"/>
              </a:rPr>
              <a:t>E-COMMERCE CHATBOT</a:t>
            </a:r>
          </a:p>
        </p:txBody>
      </p:sp>
      <p:sp>
        <p:nvSpPr>
          <p:cNvPr name="TextBox 5" id="5"/>
          <p:cNvSpPr txBox="true"/>
          <p:nvPr/>
        </p:nvSpPr>
        <p:spPr>
          <a:xfrm rot="0">
            <a:off x="6179685" y="3700743"/>
            <a:ext cx="12241665" cy="1227722"/>
          </a:xfrm>
          <a:prstGeom prst="rect">
            <a:avLst/>
          </a:prstGeom>
        </p:spPr>
        <p:txBody>
          <a:bodyPr anchor="t" rtlCol="false" tIns="0" lIns="0" bIns="0" rIns="0">
            <a:spAutoFit/>
          </a:bodyPr>
          <a:lstStyle/>
          <a:p>
            <a:pPr>
              <a:lnSpc>
                <a:spcPts val="9155"/>
              </a:lnSpc>
            </a:pPr>
            <a:r>
              <a:rPr lang="en-US" sz="9248">
                <a:solidFill>
                  <a:srgbClr val="2BB4D4"/>
                </a:solidFill>
                <a:latin typeface="Montserrat Classic Bold"/>
              </a:rPr>
              <a:t>USING LSTM</a:t>
            </a:r>
          </a:p>
        </p:txBody>
      </p:sp>
      <p:sp>
        <p:nvSpPr>
          <p:cNvPr name="TextBox 6" id="6"/>
          <p:cNvSpPr txBox="true"/>
          <p:nvPr/>
        </p:nvSpPr>
        <p:spPr>
          <a:xfrm rot="0">
            <a:off x="10343535" y="5567610"/>
            <a:ext cx="4851878" cy="481330"/>
          </a:xfrm>
          <a:prstGeom prst="rect">
            <a:avLst/>
          </a:prstGeom>
        </p:spPr>
        <p:txBody>
          <a:bodyPr anchor="t" rtlCol="false" tIns="0" lIns="0" bIns="0" rIns="0">
            <a:spAutoFit/>
          </a:bodyPr>
          <a:lstStyle/>
          <a:p>
            <a:pPr>
              <a:lnSpc>
                <a:spcPts val="3919"/>
              </a:lnSpc>
            </a:pPr>
            <a:r>
              <a:rPr lang="en-US" sz="2799" spc="139">
                <a:solidFill>
                  <a:srgbClr val="2E2E2E"/>
                </a:solidFill>
                <a:latin typeface="Montserrat Classic"/>
              </a:rPr>
              <a:t>CHANDRASEKARAN P</a:t>
            </a:r>
          </a:p>
        </p:txBody>
      </p:sp>
      <p:sp>
        <p:nvSpPr>
          <p:cNvPr name="TextBox 7" id="7"/>
          <p:cNvSpPr txBox="true"/>
          <p:nvPr/>
        </p:nvSpPr>
        <p:spPr>
          <a:xfrm rot="0">
            <a:off x="10343535" y="7440765"/>
            <a:ext cx="7102173" cy="976630"/>
          </a:xfrm>
          <a:prstGeom prst="rect">
            <a:avLst/>
          </a:prstGeom>
        </p:spPr>
        <p:txBody>
          <a:bodyPr anchor="t" rtlCol="false" tIns="0" lIns="0" bIns="0" rIns="0">
            <a:spAutoFit/>
          </a:bodyPr>
          <a:lstStyle/>
          <a:p>
            <a:pPr>
              <a:lnSpc>
                <a:spcPts val="3919"/>
              </a:lnSpc>
            </a:pPr>
            <a:r>
              <a:rPr lang="en-US" sz="2799" spc="139">
                <a:solidFill>
                  <a:srgbClr val="2E2E2E"/>
                </a:solidFill>
                <a:latin typeface="Montserrat Classic"/>
              </a:rPr>
              <a:t>University college of Engineering Villupuram</a:t>
            </a:r>
          </a:p>
        </p:txBody>
      </p:sp>
      <p:sp>
        <p:nvSpPr>
          <p:cNvPr name="TextBox 8" id="8"/>
          <p:cNvSpPr txBox="true"/>
          <p:nvPr/>
        </p:nvSpPr>
        <p:spPr>
          <a:xfrm rot="0">
            <a:off x="10355316" y="6192355"/>
            <a:ext cx="4851878" cy="481330"/>
          </a:xfrm>
          <a:prstGeom prst="rect">
            <a:avLst/>
          </a:prstGeom>
        </p:spPr>
        <p:txBody>
          <a:bodyPr anchor="t" rtlCol="false" tIns="0" lIns="0" bIns="0" rIns="0">
            <a:spAutoFit/>
          </a:bodyPr>
          <a:lstStyle/>
          <a:p>
            <a:pPr>
              <a:lnSpc>
                <a:spcPts val="3919"/>
              </a:lnSpc>
            </a:pPr>
            <a:r>
              <a:rPr lang="en-US" sz="2799" spc="139">
                <a:solidFill>
                  <a:srgbClr val="2E2E2E"/>
                </a:solidFill>
                <a:latin typeface="Montserrat Classic"/>
              </a:rPr>
              <a:t>422521104008</a:t>
            </a:r>
          </a:p>
        </p:txBody>
      </p:sp>
      <p:sp>
        <p:nvSpPr>
          <p:cNvPr name="TextBox 9" id="9"/>
          <p:cNvSpPr txBox="true"/>
          <p:nvPr/>
        </p:nvSpPr>
        <p:spPr>
          <a:xfrm rot="0">
            <a:off x="10343535" y="6816560"/>
            <a:ext cx="7102173" cy="481330"/>
          </a:xfrm>
          <a:prstGeom prst="rect">
            <a:avLst/>
          </a:prstGeom>
        </p:spPr>
        <p:txBody>
          <a:bodyPr anchor="t" rtlCol="false" tIns="0" lIns="0" bIns="0" rIns="0">
            <a:spAutoFit/>
          </a:bodyPr>
          <a:lstStyle/>
          <a:p>
            <a:pPr>
              <a:lnSpc>
                <a:spcPts val="3919"/>
              </a:lnSpc>
            </a:pPr>
            <a:r>
              <a:rPr lang="en-US" sz="2799" spc="139">
                <a:solidFill>
                  <a:srgbClr val="2E2E2E"/>
                </a:solidFill>
                <a:latin typeface="Montserrat Classic"/>
              </a:rPr>
              <a:t>chandrasekaran4096@gmail.com</a:t>
            </a:r>
          </a:p>
        </p:txBody>
      </p:sp>
      <p:sp>
        <p:nvSpPr>
          <p:cNvPr name="AutoShape 10" id="10"/>
          <p:cNvSpPr/>
          <p:nvPr/>
        </p:nvSpPr>
        <p:spPr>
          <a:xfrm>
            <a:off x="5636447" y="5124585"/>
            <a:ext cx="11368296" cy="0"/>
          </a:xfrm>
          <a:prstGeom prst="line">
            <a:avLst/>
          </a:prstGeom>
          <a:ln cap="flat" w="38100">
            <a:solidFill>
              <a:srgbClr val="004AAD"/>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38225" y="1066800"/>
            <a:ext cx="15903075"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ALGORITHM AND DEPLOYMENT</a:t>
            </a:r>
          </a:p>
        </p:txBody>
      </p:sp>
      <p:sp>
        <p:nvSpPr>
          <p:cNvPr name="Freeform 3" id="3"/>
          <p:cNvSpPr/>
          <p:nvPr/>
        </p:nvSpPr>
        <p:spPr>
          <a:xfrm flipH="true" flipV="false" rot="3194502">
            <a:off x="-4653355" y="561980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333647" y="2621309"/>
            <a:ext cx="15160688" cy="11525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Adjusted learning rates between 0.01, 0.001, and 0.0001 for optimal performance.</a:t>
            </a:r>
            <a:r>
              <a:rPr lang="en-US" sz="2999">
                <a:solidFill>
                  <a:srgbClr val="2E2E2E"/>
                </a:solidFill>
                <a:latin typeface="Montserrat"/>
              </a:rPr>
              <a:t> </a:t>
            </a:r>
          </a:p>
        </p:txBody>
      </p:sp>
      <p:sp>
        <p:nvSpPr>
          <p:cNvPr name="TextBox 5" id="5"/>
          <p:cNvSpPr txBox="true"/>
          <p:nvPr/>
        </p:nvSpPr>
        <p:spPr>
          <a:xfrm rot="0">
            <a:off x="1028700" y="4292765"/>
            <a:ext cx="8392412" cy="517357"/>
          </a:xfrm>
          <a:prstGeom prst="rect">
            <a:avLst/>
          </a:prstGeom>
        </p:spPr>
        <p:txBody>
          <a:bodyPr anchor="t" rtlCol="false" tIns="0" lIns="0" bIns="0" rIns="0">
            <a:spAutoFit/>
          </a:bodyPr>
          <a:lstStyle/>
          <a:p>
            <a:pPr>
              <a:lnSpc>
                <a:spcPts val="3868"/>
              </a:lnSpc>
            </a:pPr>
            <a:r>
              <a:rPr lang="en-US" sz="3868">
                <a:solidFill>
                  <a:srgbClr val="000000"/>
                </a:solidFill>
                <a:latin typeface="Montserrat Classic Bold"/>
              </a:rPr>
              <a:t>5. TOKENIZATION AND PADDING:</a:t>
            </a:r>
          </a:p>
        </p:txBody>
      </p:sp>
      <p:sp>
        <p:nvSpPr>
          <p:cNvPr name="TextBox 6" id="6"/>
          <p:cNvSpPr txBox="true"/>
          <p:nvPr/>
        </p:nvSpPr>
        <p:spPr>
          <a:xfrm rot="0">
            <a:off x="2333647" y="5076822"/>
            <a:ext cx="15160688" cy="11525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Tokenized the text data using Keras Tokenizer to convert words into numerical sequences.</a:t>
            </a:r>
            <a:r>
              <a:rPr lang="en-US" sz="2999">
                <a:solidFill>
                  <a:srgbClr val="2E2E2E"/>
                </a:solidFill>
                <a:latin typeface="Montserrat"/>
              </a:rPr>
              <a:t> </a:t>
            </a:r>
          </a:p>
        </p:txBody>
      </p:sp>
      <p:sp>
        <p:nvSpPr>
          <p:cNvPr name="TextBox 7" id="7"/>
          <p:cNvSpPr txBox="true"/>
          <p:nvPr/>
        </p:nvSpPr>
        <p:spPr>
          <a:xfrm rot="0">
            <a:off x="2333647" y="6257923"/>
            <a:ext cx="15160688" cy="11525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Applied padding to ensure a uniform sequence length of 200 for model input.</a:t>
            </a:r>
          </a:p>
        </p:txBody>
      </p:sp>
      <p:sp>
        <p:nvSpPr>
          <p:cNvPr name="TextBox 8" id="8"/>
          <p:cNvSpPr txBox="true"/>
          <p:nvPr/>
        </p:nvSpPr>
        <p:spPr>
          <a:xfrm rot="0">
            <a:off x="2333647" y="7439023"/>
            <a:ext cx="15160688" cy="11525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Set the vocabulary size to 2000 to capture the most frequent words in the dataset.</a:t>
            </a:r>
          </a:p>
        </p:txBody>
      </p:sp>
      <p:sp>
        <p:nvSpPr>
          <p:cNvPr name="TextBox 9" id="9"/>
          <p:cNvSpPr txBox="true"/>
          <p:nvPr/>
        </p:nvSpPr>
        <p:spPr>
          <a:xfrm rot="0">
            <a:off x="2333647" y="8791574"/>
            <a:ext cx="15160688" cy="11525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Used an out-of-vocabulary token (OOV) to handle words not in the vocabulary during tokenization.</a:t>
            </a:r>
          </a:p>
        </p:txBody>
      </p:sp>
      <p:sp>
        <p:nvSpPr>
          <p:cNvPr name="Freeform 10" id="10"/>
          <p:cNvSpPr/>
          <p:nvPr/>
        </p:nvSpPr>
        <p:spPr>
          <a:xfrm flipH="true" flipV="false" rot="-7318741">
            <a:off x="14657245" y="-3013069"/>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2017697" y="-10698470"/>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961499" y="3293508"/>
            <a:ext cx="4103579" cy="1849992"/>
            <a:chOff x="0" y="0"/>
            <a:chExt cx="5471439" cy="2466656"/>
          </a:xfrm>
        </p:grpSpPr>
        <p:sp>
          <p:nvSpPr>
            <p:cNvPr name="Freeform 4" id="4"/>
            <p:cNvSpPr/>
            <p:nvPr/>
          </p:nvSpPr>
          <p:spPr>
            <a:xfrm flipH="true" flipV="false" rot="0">
              <a:off x="0" y="0"/>
              <a:ext cx="5471439" cy="2466656"/>
            </a:xfrm>
            <a:custGeom>
              <a:avLst/>
              <a:gdLst/>
              <a:ahLst/>
              <a:cxnLst/>
              <a:rect r="r" b="b" t="t" l="l"/>
              <a:pathLst>
                <a:path h="2466656" w="5471439">
                  <a:moveTo>
                    <a:pt x="5471439" y="0"/>
                  </a:moveTo>
                  <a:lnTo>
                    <a:pt x="0" y="0"/>
                  </a:lnTo>
                  <a:lnTo>
                    <a:pt x="0" y="2466656"/>
                  </a:lnTo>
                  <a:lnTo>
                    <a:pt x="5471439" y="2466656"/>
                  </a:lnTo>
                  <a:lnTo>
                    <a:pt x="547143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93987" y="615479"/>
              <a:ext cx="4094556" cy="1504316"/>
            </a:xfrm>
            <a:prstGeom prst="rect">
              <a:avLst/>
            </a:prstGeom>
          </p:spPr>
          <p:txBody>
            <a:bodyPr anchor="t" rtlCol="false" tIns="0" lIns="0" bIns="0" rIns="0">
              <a:spAutoFit/>
            </a:bodyPr>
            <a:lstStyle/>
            <a:p>
              <a:pPr algn="ctr">
                <a:lnSpc>
                  <a:spcPts val="4619"/>
                </a:lnSpc>
              </a:pPr>
              <a:r>
                <a:rPr lang="en-US" sz="3299">
                  <a:solidFill>
                    <a:srgbClr val="2E2E2E"/>
                  </a:solidFill>
                  <a:latin typeface="Montserrat Classic Bold"/>
                </a:rPr>
                <a:t>1. Jupyter Notebook:</a:t>
              </a:r>
            </a:p>
          </p:txBody>
        </p:sp>
      </p:grpSp>
      <p:sp>
        <p:nvSpPr>
          <p:cNvPr name="TextBox 6" id="6"/>
          <p:cNvSpPr txBox="true"/>
          <p:nvPr/>
        </p:nvSpPr>
        <p:spPr>
          <a:xfrm rot="0">
            <a:off x="5578288" y="893109"/>
            <a:ext cx="8253543"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DEPLOYMENT</a:t>
            </a:r>
          </a:p>
        </p:txBody>
      </p:sp>
      <p:sp>
        <p:nvSpPr>
          <p:cNvPr name="Freeform 7" id="7"/>
          <p:cNvSpPr/>
          <p:nvPr/>
        </p:nvSpPr>
        <p:spPr>
          <a:xfrm flipH="true" flipV="false" rot="8532740">
            <a:off x="13894597" y="7552414"/>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028700" y="6601484"/>
            <a:ext cx="4103579" cy="1849992"/>
            <a:chOff x="0" y="0"/>
            <a:chExt cx="5471439" cy="2466656"/>
          </a:xfrm>
        </p:grpSpPr>
        <p:sp>
          <p:nvSpPr>
            <p:cNvPr name="Freeform 9" id="9"/>
            <p:cNvSpPr/>
            <p:nvPr/>
          </p:nvSpPr>
          <p:spPr>
            <a:xfrm flipH="true" flipV="false" rot="0">
              <a:off x="0" y="0"/>
              <a:ext cx="5471439" cy="2466656"/>
            </a:xfrm>
            <a:custGeom>
              <a:avLst/>
              <a:gdLst/>
              <a:ahLst/>
              <a:cxnLst/>
              <a:rect r="r" b="b" t="t" l="l"/>
              <a:pathLst>
                <a:path h="2466656" w="5471439">
                  <a:moveTo>
                    <a:pt x="5471439" y="0"/>
                  </a:moveTo>
                  <a:lnTo>
                    <a:pt x="0" y="0"/>
                  </a:lnTo>
                  <a:lnTo>
                    <a:pt x="0" y="2466656"/>
                  </a:lnTo>
                  <a:lnTo>
                    <a:pt x="5471439" y="2466656"/>
                  </a:lnTo>
                  <a:lnTo>
                    <a:pt x="547143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10703" y="735865"/>
              <a:ext cx="4094556" cy="1504316"/>
            </a:xfrm>
            <a:prstGeom prst="rect">
              <a:avLst/>
            </a:prstGeom>
          </p:spPr>
          <p:txBody>
            <a:bodyPr anchor="t" rtlCol="false" tIns="0" lIns="0" bIns="0" rIns="0">
              <a:spAutoFit/>
            </a:bodyPr>
            <a:lstStyle/>
            <a:p>
              <a:pPr algn="ctr">
                <a:lnSpc>
                  <a:spcPts val="4619"/>
                </a:lnSpc>
              </a:pPr>
              <a:r>
                <a:rPr lang="en-US" sz="3299">
                  <a:solidFill>
                    <a:srgbClr val="2E2E2E"/>
                  </a:solidFill>
                  <a:latin typeface="Montserrat Classic Bold"/>
                </a:rPr>
                <a:t>2. Django Web Application:</a:t>
              </a:r>
            </a:p>
          </p:txBody>
        </p:sp>
      </p:grpSp>
      <p:sp>
        <p:nvSpPr>
          <p:cNvPr name="TextBox 11" id="11"/>
          <p:cNvSpPr txBox="true"/>
          <p:nvPr/>
        </p:nvSpPr>
        <p:spPr>
          <a:xfrm rot="0">
            <a:off x="1028700" y="3351437"/>
            <a:ext cx="10913227" cy="1638936"/>
          </a:xfrm>
          <a:prstGeom prst="rect">
            <a:avLst/>
          </a:prstGeom>
        </p:spPr>
        <p:txBody>
          <a:bodyPr anchor="t" rtlCol="false" tIns="0" lIns="0" bIns="0" rIns="0">
            <a:spAutoFit/>
          </a:bodyPr>
          <a:lstStyle/>
          <a:p>
            <a:pPr>
              <a:lnSpc>
                <a:spcPts val="4479"/>
              </a:lnSpc>
            </a:pPr>
            <a:r>
              <a:rPr lang="en-US" sz="2799">
                <a:solidFill>
                  <a:srgbClr val="2E2E2E"/>
                </a:solidFill>
                <a:latin typeface="Montserrat"/>
              </a:rPr>
              <a:t>The chatbot code is hosted on GitHub by implementing the main code directly on a Jupyter Notebook. This approach allows for easy viewing and execution of the code.</a:t>
            </a:r>
          </a:p>
        </p:txBody>
      </p:sp>
      <p:sp>
        <p:nvSpPr>
          <p:cNvPr name="TextBox 12" id="12"/>
          <p:cNvSpPr txBox="true"/>
          <p:nvPr/>
        </p:nvSpPr>
        <p:spPr>
          <a:xfrm rot="0">
            <a:off x="5542376" y="6591959"/>
            <a:ext cx="10913227" cy="2200911"/>
          </a:xfrm>
          <a:prstGeom prst="rect">
            <a:avLst/>
          </a:prstGeom>
        </p:spPr>
        <p:txBody>
          <a:bodyPr anchor="t" rtlCol="false" tIns="0" lIns="0" bIns="0" rIns="0">
            <a:spAutoFit/>
          </a:bodyPr>
          <a:lstStyle/>
          <a:p>
            <a:pPr>
              <a:lnSpc>
                <a:spcPts val="4479"/>
              </a:lnSpc>
            </a:pPr>
            <a:r>
              <a:rPr lang="en-US" sz="2799">
                <a:solidFill>
                  <a:srgbClr val="2E2E2E"/>
                </a:solidFill>
                <a:latin typeface="Montserrat"/>
              </a:rPr>
              <a:t>The chatbot is presented as a user-friendly web-based interface using the Django framework and hosted on GitHub. This method offers a seamless user experience and makes the chatbot accessible via a web browser.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38104">
            <a:off x="11491520" y="2632757"/>
            <a:ext cx="12112141" cy="9843868"/>
          </a:xfrm>
          <a:custGeom>
            <a:avLst/>
            <a:gdLst/>
            <a:ahLst/>
            <a:cxnLst/>
            <a:rect r="r" b="b" t="t" l="l"/>
            <a:pathLst>
              <a:path h="9843868" w="12112141">
                <a:moveTo>
                  <a:pt x="0" y="0"/>
                </a:moveTo>
                <a:lnTo>
                  <a:pt x="12112142" y="0"/>
                </a:lnTo>
                <a:lnTo>
                  <a:pt x="12112142"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27429"/>
            <a:ext cx="10531151" cy="19621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WHO ARE THE END USERS?</a:t>
            </a:r>
          </a:p>
        </p:txBody>
      </p:sp>
      <p:sp>
        <p:nvSpPr>
          <p:cNvPr name="TextBox 4" id="4"/>
          <p:cNvSpPr txBox="true"/>
          <p:nvPr/>
        </p:nvSpPr>
        <p:spPr>
          <a:xfrm rot="0">
            <a:off x="1028700" y="3261054"/>
            <a:ext cx="12078639" cy="1076961"/>
          </a:xfrm>
          <a:prstGeom prst="rect">
            <a:avLst/>
          </a:prstGeom>
        </p:spPr>
        <p:txBody>
          <a:bodyPr anchor="t" rtlCol="false" tIns="0" lIns="0" bIns="0" rIns="0">
            <a:spAutoFit/>
          </a:bodyPr>
          <a:lstStyle/>
          <a:p>
            <a:pPr>
              <a:lnSpc>
                <a:spcPts val="4479"/>
              </a:lnSpc>
            </a:pPr>
            <a:r>
              <a:rPr lang="en-US" sz="2799">
                <a:solidFill>
                  <a:srgbClr val="2E2E2E"/>
                </a:solidFill>
                <a:latin typeface="Montserrat Bold"/>
              </a:rPr>
              <a:t>Online Shoppers:</a:t>
            </a:r>
            <a:r>
              <a:rPr lang="en-US" sz="2799">
                <a:solidFill>
                  <a:srgbClr val="2E2E2E"/>
                </a:solidFill>
                <a:latin typeface="Montserrat"/>
              </a:rPr>
              <a:t> Individuals looking for product information, recommendations, or assistance with their shopping experience</a:t>
            </a:r>
          </a:p>
        </p:txBody>
      </p:sp>
      <p:sp>
        <p:nvSpPr>
          <p:cNvPr name="TextBox 5" id="5"/>
          <p:cNvSpPr txBox="true"/>
          <p:nvPr/>
        </p:nvSpPr>
        <p:spPr>
          <a:xfrm rot="0">
            <a:off x="1028700" y="4869392"/>
            <a:ext cx="12078639" cy="1076961"/>
          </a:xfrm>
          <a:prstGeom prst="rect">
            <a:avLst/>
          </a:prstGeom>
        </p:spPr>
        <p:txBody>
          <a:bodyPr anchor="t" rtlCol="false" tIns="0" lIns="0" bIns="0" rIns="0">
            <a:spAutoFit/>
          </a:bodyPr>
          <a:lstStyle/>
          <a:p>
            <a:pPr>
              <a:lnSpc>
                <a:spcPts val="4479"/>
              </a:lnSpc>
            </a:pPr>
            <a:r>
              <a:rPr lang="en-US" sz="2799">
                <a:solidFill>
                  <a:srgbClr val="2E2E2E"/>
                </a:solidFill>
                <a:latin typeface="Montserrat Bold"/>
              </a:rPr>
              <a:t>Customer Support Teams:</a:t>
            </a:r>
            <a:r>
              <a:rPr lang="en-US" sz="2799">
                <a:solidFill>
                  <a:srgbClr val="2E2E2E"/>
                </a:solidFill>
                <a:latin typeface="Montserrat"/>
              </a:rPr>
              <a:t> Staff members responsible for handling customer queries and providing timely and accurate responses.</a:t>
            </a:r>
          </a:p>
        </p:txBody>
      </p:sp>
      <p:sp>
        <p:nvSpPr>
          <p:cNvPr name="TextBox 6" id="6"/>
          <p:cNvSpPr txBox="true"/>
          <p:nvPr/>
        </p:nvSpPr>
        <p:spPr>
          <a:xfrm rot="0">
            <a:off x="1028700" y="6317828"/>
            <a:ext cx="12078639" cy="1076961"/>
          </a:xfrm>
          <a:prstGeom prst="rect">
            <a:avLst/>
          </a:prstGeom>
        </p:spPr>
        <p:txBody>
          <a:bodyPr anchor="t" rtlCol="false" tIns="0" lIns="0" bIns="0" rIns="0">
            <a:spAutoFit/>
          </a:bodyPr>
          <a:lstStyle/>
          <a:p>
            <a:pPr>
              <a:lnSpc>
                <a:spcPts val="4479"/>
              </a:lnSpc>
            </a:pPr>
            <a:r>
              <a:rPr lang="en-US" sz="2799">
                <a:solidFill>
                  <a:srgbClr val="2E2E2E"/>
                </a:solidFill>
                <a:latin typeface="Montserrat Bold"/>
              </a:rPr>
              <a:t>Website Visitors:</a:t>
            </a:r>
            <a:r>
              <a:rPr lang="en-US" sz="2799">
                <a:solidFill>
                  <a:srgbClr val="2E2E2E"/>
                </a:solidFill>
                <a:latin typeface="Montserrat Bold"/>
              </a:rPr>
              <a:t> </a:t>
            </a:r>
            <a:r>
              <a:rPr lang="en-US" sz="2799">
                <a:solidFill>
                  <a:srgbClr val="2E2E2E"/>
                </a:solidFill>
                <a:latin typeface="Montserrat"/>
              </a:rPr>
              <a:t>Potential customers exploring the eCommerce website whomay have questions or require assistance. </a:t>
            </a:r>
          </a:p>
        </p:txBody>
      </p:sp>
      <p:sp>
        <p:nvSpPr>
          <p:cNvPr name="TextBox 7" id="7"/>
          <p:cNvSpPr txBox="true"/>
          <p:nvPr/>
        </p:nvSpPr>
        <p:spPr>
          <a:xfrm rot="0">
            <a:off x="1028700" y="7766263"/>
            <a:ext cx="12078639" cy="1638936"/>
          </a:xfrm>
          <a:prstGeom prst="rect">
            <a:avLst/>
          </a:prstGeom>
        </p:spPr>
        <p:txBody>
          <a:bodyPr anchor="t" rtlCol="false" tIns="0" lIns="0" bIns="0" rIns="0">
            <a:spAutoFit/>
          </a:bodyPr>
          <a:lstStyle/>
          <a:p>
            <a:pPr>
              <a:lnSpc>
                <a:spcPts val="4479"/>
              </a:lnSpc>
            </a:pPr>
            <a:r>
              <a:rPr lang="en-US" sz="2799">
                <a:solidFill>
                  <a:srgbClr val="2E2E2E"/>
                </a:solidFill>
                <a:latin typeface="Montserrat Bold"/>
              </a:rPr>
              <a:t>Technical Support:</a:t>
            </a:r>
            <a:r>
              <a:rPr lang="en-US" sz="2799">
                <a:solidFill>
                  <a:srgbClr val="2E2E2E"/>
                </a:solidFill>
                <a:latin typeface="Montserrat"/>
              </a:rPr>
              <a:t> IT professionals or developers involved in maintaining and updating the chatbot's functionality and performance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942400">
            <a:off x="13227754" y="5854004"/>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359189"/>
            <a:ext cx="13542541" cy="6450876"/>
          </a:xfrm>
          <a:custGeom>
            <a:avLst/>
            <a:gdLst/>
            <a:ahLst/>
            <a:cxnLst/>
            <a:rect r="r" b="b" t="t" l="l"/>
            <a:pathLst>
              <a:path h="6450876" w="13542541">
                <a:moveTo>
                  <a:pt x="0" y="0"/>
                </a:moveTo>
                <a:lnTo>
                  <a:pt x="13542541" y="0"/>
                </a:lnTo>
                <a:lnTo>
                  <a:pt x="13542541" y="6450876"/>
                </a:lnTo>
                <a:lnTo>
                  <a:pt x="0" y="6450876"/>
                </a:lnTo>
                <a:lnTo>
                  <a:pt x="0" y="0"/>
                </a:lnTo>
                <a:close/>
              </a:path>
            </a:pathLst>
          </a:custGeom>
          <a:blipFill>
            <a:blip r:embed="rId4"/>
            <a:stretch>
              <a:fillRect l="0" t="0" r="0" b="-9614"/>
            </a:stretch>
          </a:blipFill>
        </p:spPr>
      </p:sp>
      <p:sp>
        <p:nvSpPr>
          <p:cNvPr name="TextBox 4" id="4"/>
          <p:cNvSpPr txBox="true"/>
          <p:nvPr/>
        </p:nvSpPr>
        <p:spPr>
          <a:xfrm rot="0">
            <a:off x="1028700" y="590550"/>
            <a:ext cx="4106595"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RESULT</a:t>
            </a:r>
          </a:p>
        </p:txBody>
      </p:sp>
      <p:sp>
        <p:nvSpPr>
          <p:cNvPr name="Freeform 5" id="5"/>
          <p:cNvSpPr/>
          <p:nvPr/>
        </p:nvSpPr>
        <p:spPr>
          <a:xfrm flipH="true" flipV="false" rot="3194502">
            <a:off x="-5084662" y="-3610482"/>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0800000">
            <a:off x="3984586" y="9130551"/>
            <a:ext cx="7799001" cy="3515977"/>
          </a:xfrm>
          <a:custGeom>
            <a:avLst/>
            <a:gdLst/>
            <a:ahLst/>
            <a:cxnLst/>
            <a:rect r="r" b="b" t="t" l="l"/>
            <a:pathLst>
              <a:path h="3515977" w="7799001">
                <a:moveTo>
                  <a:pt x="7799000" y="0"/>
                </a:moveTo>
                <a:lnTo>
                  <a:pt x="0" y="0"/>
                </a:lnTo>
                <a:lnTo>
                  <a:pt x="0" y="3515977"/>
                </a:lnTo>
                <a:lnTo>
                  <a:pt x="7799000" y="3515977"/>
                </a:lnTo>
                <a:lnTo>
                  <a:pt x="77990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021928" y="9448800"/>
            <a:ext cx="5537035" cy="577977"/>
          </a:xfrm>
          <a:prstGeom prst="rect">
            <a:avLst/>
          </a:prstGeom>
        </p:spPr>
        <p:txBody>
          <a:bodyPr anchor="t" rtlCol="false" tIns="0" lIns="0" bIns="0" rIns="0">
            <a:spAutoFit/>
          </a:bodyPr>
          <a:lstStyle/>
          <a:p>
            <a:pPr>
              <a:lnSpc>
                <a:spcPts val="4380"/>
              </a:lnSpc>
            </a:pPr>
            <a:r>
              <a:rPr lang="en-US" sz="4380">
                <a:solidFill>
                  <a:srgbClr val="FFFFFF"/>
                </a:solidFill>
                <a:latin typeface="DM Sans"/>
              </a:rPr>
              <a:t>Executed on jupyter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7699334">
            <a:off x="12600225" y="-2393526"/>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02135" y="1835524"/>
            <a:ext cx="10354560" cy="6922496"/>
          </a:xfrm>
          <a:custGeom>
            <a:avLst/>
            <a:gdLst/>
            <a:ahLst/>
            <a:cxnLst/>
            <a:rect r="r" b="b" t="t" l="l"/>
            <a:pathLst>
              <a:path h="6922496" w="10354560">
                <a:moveTo>
                  <a:pt x="0" y="0"/>
                </a:moveTo>
                <a:lnTo>
                  <a:pt x="10354560" y="0"/>
                </a:lnTo>
                <a:lnTo>
                  <a:pt x="10354560" y="6922495"/>
                </a:lnTo>
                <a:lnTo>
                  <a:pt x="0" y="6922495"/>
                </a:lnTo>
                <a:lnTo>
                  <a:pt x="0" y="0"/>
                </a:lnTo>
                <a:close/>
              </a:path>
            </a:pathLst>
          </a:custGeom>
          <a:blipFill>
            <a:blip r:embed="rId4"/>
            <a:stretch>
              <a:fillRect l="0" t="0" r="0" b="0"/>
            </a:stretch>
          </a:blipFill>
        </p:spPr>
      </p:sp>
      <p:sp>
        <p:nvSpPr>
          <p:cNvPr name="TextBox 4" id="4"/>
          <p:cNvSpPr txBox="true"/>
          <p:nvPr/>
        </p:nvSpPr>
        <p:spPr>
          <a:xfrm rot="0">
            <a:off x="1028700" y="590550"/>
            <a:ext cx="4106595"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RESULT</a:t>
            </a:r>
          </a:p>
        </p:txBody>
      </p:sp>
      <p:sp>
        <p:nvSpPr>
          <p:cNvPr name="Freeform 5" id="5"/>
          <p:cNvSpPr/>
          <p:nvPr/>
        </p:nvSpPr>
        <p:spPr>
          <a:xfrm flipH="true" flipV="false" rot="3194502">
            <a:off x="-3403780" y="6517755"/>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0800000">
            <a:off x="5010735" y="9130551"/>
            <a:ext cx="7799001" cy="3515977"/>
          </a:xfrm>
          <a:custGeom>
            <a:avLst/>
            <a:gdLst/>
            <a:ahLst/>
            <a:cxnLst/>
            <a:rect r="r" b="b" t="t" l="l"/>
            <a:pathLst>
              <a:path h="3515977" w="7799001">
                <a:moveTo>
                  <a:pt x="7799001" y="0"/>
                </a:moveTo>
                <a:lnTo>
                  <a:pt x="0" y="0"/>
                </a:lnTo>
                <a:lnTo>
                  <a:pt x="0" y="3515977"/>
                </a:lnTo>
                <a:lnTo>
                  <a:pt x="7799001" y="3515977"/>
                </a:lnTo>
                <a:lnTo>
                  <a:pt x="77990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678804" y="9448800"/>
            <a:ext cx="6443813" cy="577977"/>
          </a:xfrm>
          <a:prstGeom prst="rect">
            <a:avLst/>
          </a:prstGeom>
        </p:spPr>
        <p:txBody>
          <a:bodyPr anchor="t" rtlCol="false" tIns="0" lIns="0" bIns="0" rIns="0">
            <a:spAutoFit/>
          </a:bodyPr>
          <a:lstStyle/>
          <a:p>
            <a:pPr>
              <a:lnSpc>
                <a:spcPts val="4380"/>
              </a:lnSpc>
            </a:pPr>
            <a:r>
              <a:rPr lang="en-US" sz="4380">
                <a:solidFill>
                  <a:srgbClr val="FFFFFF"/>
                </a:solidFill>
                <a:latin typeface="DM Sans"/>
              </a:rPr>
              <a:t>Implemented on Django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387138">
            <a:off x="-8999444" y="-1651880"/>
            <a:ext cx="13095051" cy="13095051"/>
          </a:xfrm>
          <a:custGeom>
            <a:avLst/>
            <a:gdLst/>
            <a:ahLst/>
            <a:cxnLst/>
            <a:rect r="r" b="b" t="t" l="l"/>
            <a:pathLst>
              <a:path h="13095051" w="13095051">
                <a:moveTo>
                  <a:pt x="0" y="0"/>
                </a:moveTo>
                <a:lnTo>
                  <a:pt x="13095052" y="0"/>
                </a:lnTo>
                <a:lnTo>
                  <a:pt x="13095052" y="13095051"/>
                </a:lnTo>
                <a:lnTo>
                  <a:pt x="0" y="1309505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4031546" y="1255443"/>
            <a:ext cx="8063091" cy="6553094"/>
          </a:xfrm>
          <a:custGeom>
            <a:avLst/>
            <a:gdLst/>
            <a:ahLst/>
            <a:cxnLst/>
            <a:rect r="r" b="b" t="t" l="l"/>
            <a:pathLst>
              <a:path h="6553094" w="8063091">
                <a:moveTo>
                  <a:pt x="8063092" y="0"/>
                </a:moveTo>
                <a:lnTo>
                  <a:pt x="0" y="0"/>
                </a:lnTo>
                <a:lnTo>
                  <a:pt x="0" y="6553094"/>
                </a:lnTo>
                <a:lnTo>
                  <a:pt x="8063092" y="6553094"/>
                </a:lnTo>
                <a:lnTo>
                  <a:pt x="8063092" y="0"/>
                </a:lnTo>
                <a:close/>
              </a:path>
            </a:pathLst>
          </a:custGeom>
          <a:blipFill>
            <a:blip r:embed="rId4">
              <a:alphaModFix amt="23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113560" y="1475815"/>
            <a:ext cx="6796006"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CONCLUSION</a:t>
            </a:r>
            <a:r>
              <a:rPr lang="en-US" sz="7500">
                <a:solidFill>
                  <a:srgbClr val="004AAD"/>
                </a:solidFill>
                <a:latin typeface="Montserrat Classic Bold"/>
              </a:rPr>
              <a:t> </a:t>
            </a:r>
          </a:p>
        </p:txBody>
      </p:sp>
      <p:sp>
        <p:nvSpPr>
          <p:cNvPr name="TextBox 5" id="5"/>
          <p:cNvSpPr txBox="true"/>
          <p:nvPr/>
        </p:nvSpPr>
        <p:spPr>
          <a:xfrm rot="0">
            <a:off x="3748994" y="3810560"/>
            <a:ext cx="13529356" cy="4752976"/>
          </a:xfrm>
          <a:prstGeom prst="rect">
            <a:avLst/>
          </a:prstGeom>
        </p:spPr>
        <p:txBody>
          <a:bodyPr anchor="t" rtlCol="false" tIns="0" lIns="0" bIns="0" rIns="0">
            <a:spAutoFit/>
          </a:bodyPr>
          <a:lstStyle/>
          <a:p>
            <a:pPr>
              <a:lnSpc>
                <a:spcPts val="4799"/>
              </a:lnSpc>
            </a:pPr>
            <a:r>
              <a:rPr lang="en-US" sz="2999">
                <a:solidFill>
                  <a:srgbClr val="2E2E2E"/>
                </a:solidFill>
                <a:latin typeface="Montserrat"/>
              </a:rPr>
              <a:t>The chatbot code is hosted on GitHub by implementing the main code directly on a Jupyter Notebook. This approach allows for easy viewing and execution of the code.Our eCommerce chatbot leverages advanced AI to deliver personalized customer support, enhancing the shopping experience and providing a competitive edge in the digital marketplace. As AI technologies continue to advance, our chatbot is poised to evolve and offer even more innovative solutions to meet the changing demands of the eCommerce industry.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4935376" y="-2346036"/>
            <a:ext cx="17617704" cy="17617704"/>
          </a:xfrm>
          <a:custGeom>
            <a:avLst/>
            <a:gdLst/>
            <a:ahLst/>
            <a:cxnLst/>
            <a:rect r="r" b="b" t="t" l="l"/>
            <a:pathLst>
              <a:path h="17617704" w="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81075" y="878485"/>
            <a:ext cx="8336950"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REFERENCES</a:t>
            </a:r>
            <a:r>
              <a:rPr lang="en-US" sz="7500">
                <a:solidFill>
                  <a:srgbClr val="004AAD"/>
                </a:solidFill>
                <a:latin typeface="Montserrat Classic Bold"/>
              </a:rPr>
              <a:t> </a:t>
            </a:r>
          </a:p>
        </p:txBody>
      </p:sp>
      <p:sp>
        <p:nvSpPr>
          <p:cNvPr name="TextBox 5" id="5"/>
          <p:cNvSpPr txBox="true"/>
          <p:nvPr/>
        </p:nvSpPr>
        <p:spPr>
          <a:xfrm rot="0">
            <a:off x="4797554" y="2145310"/>
            <a:ext cx="4200241"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NumPy: </a:t>
            </a:r>
          </a:p>
        </p:txBody>
      </p:sp>
      <p:sp>
        <p:nvSpPr>
          <p:cNvPr name="TextBox 6" id="6"/>
          <p:cNvSpPr txBox="true"/>
          <p:nvPr/>
        </p:nvSpPr>
        <p:spPr>
          <a:xfrm rot="0">
            <a:off x="5921622" y="2690156"/>
            <a:ext cx="4546865" cy="585471"/>
          </a:xfrm>
          <a:prstGeom prst="rect">
            <a:avLst/>
          </a:prstGeom>
        </p:spPr>
        <p:txBody>
          <a:bodyPr anchor="t" rtlCol="false" tIns="0" lIns="0" bIns="0" rIns="0">
            <a:spAutoFit/>
          </a:bodyPr>
          <a:lstStyle/>
          <a:p>
            <a:pPr>
              <a:lnSpc>
                <a:spcPts val="4959"/>
              </a:lnSpc>
            </a:pPr>
            <a:r>
              <a:rPr lang="en-US" sz="3099" u="sng">
                <a:solidFill>
                  <a:srgbClr val="2E2E2E"/>
                </a:solidFill>
                <a:latin typeface="Montserrat Classic"/>
                <a:hlinkClick r:id="rId6" tooltip="https://numpy.org"/>
              </a:rPr>
              <a:t>https://numpy.org/</a:t>
            </a:r>
          </a:p>
        </p:txBody>
      </p:sp>
      <p:sp>
        <p:nvSpPr>
          <p:cNvPr name="Freeform 7" id="7"/>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7">
              <a:alphaModFix amt="50000"/>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797554" y="3429931"/>
            <a:ext cx="4200241"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TensorFlow:</a:t>
            </a:r>
          </a:p>
        </p:txBody>
      </p:sp>
      <p:sp>
        <p:nvSpPr>
          <p:cNvPr name="TextBox 9" id="9"/>
          <p:cNvSpPr txBox="true"/>
          <p:nvPr/>
        </p:nvSpPr>
        <p:spPr>
          <a:xfrm rot="0">
            <a:off x="5921622" y="3974778"/>
            <a:ext cx="6988791" cy="585471"/>
          </a:xfrm>
          <a:prstGeom prst="rect">
            <a:avLst/>
          </a:prstGeom>
        </p:spPr>
        <p:txBody>
          <a:bodyPr anchor="t" rtlCol="false" tIns="0" lIns="0" bIns="0" rIns="0">
            <a:spAutoFit/>
          </a:bodyPr>
          <a:lstStyle/>
          <a:p>
            <a:pPr>
              <a:lnSpc>
                <a:spcPts val="4959"/>
              </a:lnSpc>
            </a:pPr>
            <a:r>
              <a:rPr lang="en-US" sz="3099" u="sng">
                <a:solidFill>
                  <a:srgbClr val="2E2E2E"/>
                </a:solidFill>
                <a:latin typeface="Montserrat Classic"/>
                <a:hlinkClick r:id="rId9" tooltip="https://www.tensorflow.org"/>
              </a:rPr>
              <a:t>https://www.tensorflow.org/ </a:t>
            </a:r>
          </a:p>
        </p:txBody>
      </p:sp>
      <p:sp>
        <p:nvSpPr>
          <p:cNvPr name="TextBox 10" id="10"/>
          <p:cNvSpPr txBox="true"/>
          <p:nvPr/>
        </p:nvSpPr>
        <p:spPr>
          <a:xfrm rot="0">
            <a:off x="4811579" y="4714553"/>
            <a:ext cx="4200241"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Keras:</a:t>
            </a:r>
          </a:p>
        </p:txBody>
      </p:sp>
      <p:sp>
        <p:nvSpPr>
          <p:cNvPr name="TextBox 11" id="11"/>
          <p:cNvSpPr txBox="true"/>
          <p:nvPr/>
        </p:nvSpPr>
        <p:spPr>
          <a:xfrm rot="0">
            <a:off x="5921622" y="5259399"/>
            <a:ext cx="4546865" cy="585471"/>
          </a:xfrm>
          <a:prstGeom prst="rect">
            <a:avLst/>
          </a:prstGeom>
        </p:spPr>
        <p:txBody>
          <a:bodyPr anchor="t" rtlCol="false" tIns="0" lIns="0" bIns="0" rIns="0">
            <a:spAutoFit/>
          </a:bodyPr>
          <a:lstStyle/>
          <a:p>
            <a:pPr>
              <a:lnSpc>
                <a:spcPts val="4959"/>
              </a:lnSpc>
            </a:pPr>
            <a:r>
              <a:rPr lang="en-US" sz="3099" u="sng">
                <a:solidFill>
                  <a:srgbClr val="2E2E2E"/>
                </a:solidFill>
                <a:latin typeface="Montserrat Classic"/>
                <a:hlinkClick r:id="rId10" tooltip="https://keras.io"/>
              </a:rPr>
              <a:t>https://keras.io</a:t>
            </a:r>
          </a:p>
        </p:txBody>
      </p:sp>
      <p:sp>
        <p:nvSpPr>
          <p:cNvPr name="TextBox 12" id="12"/>
          <p:cNvSpPr txBox="true"/>
          <p:nvPr/>
        </p:nvSpPr>
        <p:spPr>
          <a:xfrm rot="0">
            <a:off x="4797554" y="5999174"/>
            <a:ext cx="6972157"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scikit-learn (sklearn):</a:t>
            </a:r>
          </a:p>
        </p:txBody>
      </p:sp>
      <p:sp>
        <p:nvSpPr>
          <p:cNvPr name="TextBox 13" id="13"/>
          <p:cNvSpPr txBox="true"/>
          <p:nvPr/>
        </p:nvSpPr>
        <p:spPr>
          <a:xfrm rot="0">
            <a:off x="5921622" y="6544021"/>
            <a:ext cx="6988791" cy="585471"/>
          </a:xfrm>
          <a:prstGeom prst="rect">
            <a:avLst/>
          </a:prstGeom>
        </p:spPr>
        <p:txBody>
          <a:bodyPr anchor="t" rtlCol="false" tIns="0" lIns="0" bIns="0" rIns="0">
            <a:spAutoFit/>
          </a:bodyPr>
          <a:lstStyle/>
          <a:p>
            <a:pPr>
              <a:lnSpc>
                <a:spcPts val="4959"/>
              </a:lnSpc>
            </a:pPr>
            <a:r>
              <a:rPr lang="en-US" sz="3099" u="sng">
                <a:solidFill>
                  <a:srgbClr val="2E2E2E"/>
                </a:solidFill>
                <a:latin typeface="Montserrat Classic"/>
                <a:hlinkClick r:id="rId11" tooltip="https://scikit-learn.org/stable/"/>
              </a:rPr>
              <a:t> https://scikit-learn.org/stable/</a:t>
            </a:r>
          </a:p>
        </p:txBody>
      </p:sp>
      <p:sp>
        <p:nvSpPr>
          <p:cNvPr name="TextBox 14" id="14"/>
          <p:cNvSpPr txBox="true"/>
          <p:nvPr/>
        </p:nvSpPr>
        <p:spPr>
          <a:xfrm rot="0">
            <a:off x="4797554" y="7140921"/>
            <a:ext cx="4200241"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Keras Tuner</a:t>
            </a:r>
          </a:p>
        </p:txBody>
      </p:sp>
      <p:sp>
        <p:nvSpPr>
          <p:cNvPr name="TextBox 15" id="15"/>
          <p:cNvSpPr txBox="true"/>
          <p:nvPr/>
        </p:nvSpPr>
        <p:spPr>
          <a:xfrm rot="0">
            <a:off x="5921622" y="7685767"/>
            <a:ext cx="6988791" cy="585471"/>
          </a:xfrm>
          <a:prstGeom prst="rect">
            <a:avLst/>
          </a:prstGeom>
        </p:spPr>
        <p:txBody>
          <a:bodyPr anchor="t" rtlCol="false" tIns="0" lIns="0" bIns="0" rIns="0">
            <a:spAutoFit/>
          </a:bodyPr>
          <a:lstStyle/>
          <a:p>
            <a:pPr>
              <a:lnSpc>
                <a:spcPts val="4959"/>
              </a:lnSpc>
            </a:pPr>
            <a:r>
              <a:rPr lang="en-US" sz="3099" u="sng">
                <a:solidFill>
                  <a:srgbClr val="2E2E2E"/>
                </a:solidFill>
                <a:latin typeface="Montserrat Classic"/>
                <a:hlinkClick r:id="rId12" tooltip="https://keras.io/keras_tuner/"/>
              </a:rPr>
              <a:t> https://keras.io/keras_tuner/</a:t>
            </a:r>
          </a:p>
        </p:txBody>
      </p:sp>
      <p:sp>
        <p:nvSpPr>
          <p:cNvPr name="TextBox 16" id="16"/>
          <p:cNvSpPr txBox="true"/>
          <p:nvPr/>
        </p:nvSpPr>
        <p:spPr>
          <a:xfrm rot="0">
            <a:off x="4797554" y="8425542"/>
            <a:ext cx="4200241" cy="580391"/>
          </a:xfrm>
          <a:prstGeom prst="rect">
            <a:avLst/>
          </a:prstGeom>
        </p:spPr>
        <p:txBody>
          <a:bodyPr anchor="t" rtlCol="false" tIns="0" lIns="0" bIns="0" rIns="0">
            <a:spAutoFit/>
          </a:bodyPr>
          <a:lstStyle/>
          <a:p>
            <a:pPr marL="734053" indent="-367026" lvl="1">
              <a:lnSpc>
                <a:spcPts val="4759"/>
              </a:lnSpc>
              <a:buFont typeface="Arial"/>
              <a:buChar char="•"/>
            </a:pPr>
            <a:r>
              <a:rPr lang="en-US" sz="3399">
                <a:solidFill>
                  <a:srgbClr val="2E2E2E"/>
                </a:solidFill>
                <a:latin typeface="Montserrat Classic Bold"/>
              </a:rPr>
              <a:t>Django:</a:t>
            </a:r>
          </a:p>
        </p:txBody>
      </p:sp>
      <p:sp>
        <p:nvSpPr>
          <p:cNvPr name="TextBox 17" id="17"/>
          <p:cNvSpPr txBox="true"/>
          <p:nvPr/>
        </p:nvSpPr>
        <p:spPr>
          <a:xfrm rot="0">
            <a:off x="5921622" y="8973548"/>
            <a:ext cx="7549774" cy="585471"/>
          </a:xfrm>
          <a:prstGeom prst="rect">
            <a:avLst/>
          </a:prstGeom>
        </p:spPr>
        <p:txBody>
          <a:bodyPr anchor="t" rtlCol="false" tIns="0" lIns="0" bIns="0" rIns="0">
            <a:spAutoFit/>
          </a:bodyPr>
          <a:lstStyle/>
          <a:p>
            <a:pPr>
              <a:lnSpc>
                <a:spcPts val="4959"/>
              </a:lnSpc>
            </a:pPr>
            <a:r>
              <a:rPr lang="en-US" sz="3099" u="sng">
                <a:solidFill>
                  <a:srgbClr val="2E2E2E"/>
                </a:solidFill>
                <a:latin typeface="Montserrat Classic"/>
                <a:hlinkClick r:id="rId13" tooltip="https://www.djangoproject.com"/>
              </a:rPr>
              <a:t>https://www.djangoproject.com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62050"/>
            <a:ext cx="12230230"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OUTLINE</a:t>
            </a:r>
          </a:p>
        </p:txBody>
      </p:sp>
      <p:sp>
        <p:nvSpPr>
          <p:cNvPr name="TextBox 3" id="3"/>
          <p:cNvSpPr txBox="true"/>
          <p:nvPr/>
        </p:nvSpPr>
        <p:spPr>
          <a:xfrm rot="0">
            <a:off x="3695700" y="2444075"/>
            <a:ext cx="7914162" cy="7332982"/>
          </a:xfrm>
          <a:prstGeom prst="rect">
            <a:avLst/>
          </a:prstGeom>
        </p:spPr>
        <p:txBody>
          <a:bodyPr anchor="t" rtlCol="false" tIns="0" lIns="0" bIns="0" rIns="0">
            <a:spAutoFit/>
          </a:bodyPr>
          <a:lstStyle/>
          <a:p>
            <a:pPr marL="626107" indent="-313054" lvl="1">
              <a:lnSpc>
                <a:spcPts val="7249"/>
              </a:lnSpc>
              <a:buAutoNum type="arabicPeriod" startAt="1"/>
            </a:pPr>
            <a:r>
              <a:rPr lang="en-US" sz="2899" spc="81">
                <a:solidFill>
                  <a:srgbClr val="2E2E2E"/>
                </a:solidFill>
                <a:latin typeface="Montserrat Classic"/>
              </a:rPr>
              <a:t>PROBLEM STATEMENT</a:t>
            </a:r>
          </a:p>
          <a:p>
            <a:pPr marL="626107" indent="-313054" lvl="1">
              <a:lnSpc>
                <a:spcPts val="7249"/>
              </a:lnSpc>
              <a:buAutoNum type="arabicPeriod" startAt="1"/>
            </a:pPr>
            <a:r>
              <a:rPr lang="en-US" sz="2899" spc="81">
                <a:solidFill>
                  <a:srgbClr val="2E2E2E"/>
                </a:solidFill>
                <a:latin typeface="Montserrat Classic"/>
              </a:rPr>
              <a:t>PROPOSED SYSTEM/SOLUTION</a:t>
            </a:r>
          </a:p>
          <a:p>
            <a:pPr marL="626107" indent="-313054" lvl="1">
              <a:lnSpc>
                <a:spcPts val="7249"/>
              </a:lnSpc>
              <a:buAutoNum type="arabicPeriod" startAt="1"/>
            </a:pPr>
            <a:r>
              <a:rPr lang="en-US" sz="2899" spc="81">
                <a:solidFill>
                  <a:srgbClr val="2E2E2E"/>
                </a:solidFill>
                <a:latin typeface="Montserrat Classic"/>
              </a:rPr>
              <a:t>SYSTEM REQUIREMENT</a:t>
            </a:r>
          </a:p>
          <a:p>
            <a:pPr marL="647697" indent="-323848" lvl="1">
              <a:lnSpc>
                <a:spcPts val="7499"/>
              </a:lnSpc>
              <a:buAutoNum type="arabicPeriod" startAt="1"/>
            </a:pPr>
            <a:r>
              <a:rPr lang="en-US" sz="2999" spc="83">
                <a:solidFill>
                  <a:srgbClr val="2E2E2E"/>
                </a:solidFill>
                <a:latin typeface="Montserrat Classic"/>
              </a:rPr>
              <a:t>ALGORITHM AND DEPLOYMENT</a:t>
            </a:r>
          </a:p>
          <a:p>
            <a:pPr marL="647697" indent="-323848" lvl="1">
              <a:lnSpc>
                <a:spcPts val="7499"/>
              </a:lnSpc>
              <a:buAutoNum type="arabicPeriod" startAt="1"/>
            </a:pPr>
            <a:r>
              <a:rPr lang="en-US" sz="2999" spc="83">
                <a:solidFill>
                  <a:srgbClr val="2E2E2E"/>
                </a:solidFill>
                <a:latin typeface="Montserrat Classic"/>
              </a:rPr>
              <a:t>WHO ARE THE END-USERS?</a:t>
            </a:r>
          </a:p>
          <a:p>
            <a:pPr marL="647697" indent="-323848" lvl="1">
              <a:lnSpc>
                <a:spcPts val="7499"/>
              </a:lnSpc>
              <a:buAutoNum type="arabicPeriod" startAt="1"/>
            </a:pPr>
            <a:r>
              <a:rPr lang="en-US" sz="2999" spc="83">
                <a:solidFill>
                  <a:srgbClr val="2E2E2E"/>
                </a:solidFill>
                <a:latin typeface="Montserrat Classic"/>
              </a:rPr>
              <a:t>RESULT</a:t>
            </a:r>
          </a:p>
          <a:p>
            <a:pPr marL="647697" indent="-323848" lvl="1">
              <a:lnSpc>
                <a:spcPts val="7499"/>
              </a:lnSpc>
              <a:buAutoNum type="arabicPeriod" startAt="1"/>
            </a:pPr>
            <a:r>
              <a:rPr lang="en-US" sz="2999" spc="83">
                <a:solidFill>
                  <a:srgbClr val="2E2E2E"/>
                </a:solidFill>
                <a:latin typeface="Montserrat Classic"/>
              </a:rPr>
              <a:t>CONCLUSION</a:t>
            </a:r>
          </a:p>
          <a:p>
            <a:pPr marL="647697" indent="-323848" lvl="1">
              <a:lnSpc>
                <a:spcPts val="7499"/>
              </a:lnSpc>
              <a:buAutoNum type="arabicPeriod" startAt="1"/>
            </a:pPr>
            <a:r>
              <a:rPr lang="en-US" sz="2999" spc="83">
                <a:solidFill>
                  <a:srgbClr val="2E2E2E"/>
                </a:solidFill>
                <a:latin typeface="Montserrat Classic"/>
              </a:rPr>
              <a:t>REFERENCES</a:t>
            </a:r>
          </a:p>
        </p:txBody>
      </p:sp>
      <p:sp>
        <p:nvSpPr>
          <p:cNvPr name="Freeform 4" id="4"/>
          <p:cNvSpPr/>
          <p:nvPr/>
        </p:nvSpPr>
        <p:spPr>
          <a:xfrm flipH="false" flipV="false" rot="-1625759">
            <a:off x="10837013" y="-4312634"/>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14885">
            <a:off x="14040242" y="1112575"/>
            <a:ext cx="10884489" cy="8846121"/>
          </a:xfrm>
          <a:custGeom>
            <a:avLst/>
            <a:gdLst/>
            <a:ahLst/>
            <a:cxnLst/>
            <a:rect r="r" b="b" t="t" l="l"/>
            <a:pathLst>
              <a:path h="8846121" w="10884489">
                <a:moveTo>
                  <a:pt x="0" y="0"/>
                </a:moveTo>
                <a:lnTo>
                  <a:pt x="10884488" y="0"/>
                </a:lnTo>
                <a:lnTo>
                  <a:pt x="10884488"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598155"/>
            <a:ext cx="11943883" cy="100966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PROBLEM STATEMENT</a:t>
            </a:r>
          </a:p>
        </p:txBody>
      </p:sp>
      <p:sp>
        <p:nvSpPr>
          <p:cNvPr name="TextBox 4" id="4"/>
          <p:cNvSpPr txBox="true"/>
          <p:nvPr/>
        </p:nvSpPr>
        <p:spPr>
          <a:xfrm rot="0">
            <a:off x="1028700" y="3549990"/>
            <a:ext cx="13529356" cy="3847466"/>
          </a:xfrm>
          <a:prstGeom prst="rect">
            <a:avLst/>
          </a:prstGeom>
        </p:spPr>
        <p:txBody>
          <a:bodyPr anchor="t" rtlCol="false" tIns="0" lIns="0" bIns="0" rIns="0">
            <a:spAutoFit/>
          </a:bodyPr>
          <a:lstStyle/>
          <a:p>
            <a:pPr>
              <a:lnSpc>
                <a:spcPts val="5119"/>
              </a:lnSpc>
            </a:pPr>
            <a:r>
              <a:rPr lang="en-US" sz="3199">
                <a:solidFill>
                  <a:srgbClr val="2E2E2E"/>
                </a:solidFill>
                <a:latin typeface="Montserrat"/>
              </a:rPr>
              <a:t>The problem in eCommerce customer support is high response times and operational inefficiencies. We implemented an automated chatbot using deep learning techniques to provide real-time, consistent, and cost-effective customer support. This solution aims to enhance user experience and streamline the support process.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721119" y="-2592878"/>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0209" y="785807"/>
            <a:ext cx="9481996" cy="196216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PROPOSED SYSTEM/SOLUTION</a:t>
            </a:r>
          </a:p>
        </p:txBody>
      </p:sp>
      <p:sp>
        <p:nvSpPr>
          <p:cNvPr name="TextBox 4" id="4"/>
          <p:cNvSpPr txBox="true"/>
          <p:nvPr/>
        </p:nvSpPr>
        <p:spPr>
          <a:xfrm rot="0">
            <a:off x="2703425" y="4475025"/>
            <a:ext cx="15014165" cy="1752601"/>
          </a:xfrm>
          <a:prstGeom prst="rect">
            <a:avLst/>
          </a:prstGeom>
        </p:spPr>
        <p:txBody>
          <a:bodyPr anchor="t" rtlCol="false" tIns="0" lIns="0" bIns="0" rIns="0">
            <a:spAutoFit/>
          </a:bodyPr>
          <a:lstStyle/>
          <a:p>
            <a:pPr>
              <a:lnSpc>
                <a:spcPts val="4799"/>
              </a:lnSpc>
            </a:pPr>
            <a:r>
              <a:rPr lang="en-US" sz="2999">
                <a:solidFill>
                  <a:srgbClr val="2E2E2E"/>
                </a:solidFill>
                <a:latin typeface="Montserrat"/>
              </a:rPr>
              <a:t>Design a chatbot architecture using LSTM networks for natural language processing, complemented by text cleaning, tokenization, and intent classification to deliver precise and relevant responses.</a:t>
            </a:r>
          </a:p>
        </p:txBody>
      </p:sp>
      <p:sp>
        <p:nvSpPr>
          <p:cNvPr name="TextBox 5" id="5"/>
          <p:cNvSpPr txBox="true"/>
          <p:nvPr/>
        </p:nvSpPr>
        <p:spPr>
          <a:xfrm rot="0">
            <a:off x="1028700" y="3823477"/>
            <a:ext cx="8953505" cy="517357"/>
          </a:xfrm>
          <a:prstGeom prst="rect">
            <a:avLst/>
          </a:prstGeom>
        </p:spPr>
        <p:txBody>
          <a:bodyPr anchor="t" rtlCol="false" tIns="0" lIns="0" bIns="0" rIns="0">
            <a:spAutoFit/>
          </a:bodyPr>
          <a:lstStyle/>
          <a:p>
            <a:pPr>
              <a:lnSpc>
                <a:spcPts val="3868"/>
              </a:lnSpc>
            </a:pPr>
            <a:r>
              <a:rPr lang="en-US" sz="3868">
                <a:solidFill>
                  <a:srgbClr val="2E2E2E"/>
                </a:solidFill>
                <a:latin typeface="Montserrat Classic Bold"/>
              </a:rPr>
              <a:t>CHATBOT ARCHITECTURE DESIGN:</a:t>
            </a:r>
          </a:p>
        </p:txBody>
      </p:sp>
      <p:sp>
        <p:nvSpPr>
          <p:cNvPr name="TextBox 6" id="6"/>
          <p:cNvSpPr txBox="true"/>
          <p:nvPr/>
        </p:nvSpPr>
        <p:spPr>
          <a:xfrm rot="0">
            <a:off x="1028700" y="6738960"/>
            <a:ext cx="6285882" cy="517357"/>
          </a:xfrm>
          <a:prstGeom prst="rect">
            <a:avLst/>
          </a:prstGeom>
        </p:spPr>
        <p:txBody>
          <a:bodyPr anchor="t" rtlCol="false" tIns="0" lIns="0" bIns="0" rIns="0">
            <a:spAutoFit/>
          </a:bodyPr>
          <a:lstStyle/>
          <a:p>
            <a:pPr>
              <a:lnSpc>
                <a:spcPts val="3868"/>
              </a:lnSpc>
            </a:pPr>
            <a:r>
              <a:rPr lang="en-US" sz="3868">
                <a:solidFill>
                  <a:srgbClr val="2E2E2E"/>
                </a:solidFill>
                <a:latin typeface="Montserrat Classic Bold"/>
              </a:rPr>
              <a:t>DEEP LEARNING MODEL:</a:t>
            </a:r>
          </a:p>
        </p:txBody>
      </p:sp>
      <p:sp>
        <p:nvSpPr>
          <p:cNvPr name="TextBox 7" id="7"/>
          <p:cNvSpPr txBox="true"/>
          <p:nvPr/>
        </p:nvSpPr>
        <p:spPr>
          <a:xfrm rot="0">
            <a:off x="2475122" y="7389667"/>
            <a:ext cx="15014165" cy="2352676"/>
          </a:xfrm>
          <a:prstGeom prst="rect">
            <a:avLst/>
          </a:prstGeom>
        </p:spPr>
        <p:txBody>
          <a:bodyPr anchor="t" rtlCol="false" tIns="0" lIns="0" bIns="0" rIns="0">
            <a:spAutoFit/>
          </a:bodyPr>
          <a:lstStyle/>
          <a:p>
            <a:pPr>
              <a:lnSpc>
                <a:spcPts val="4799"/>
              </a:lnSpc>
            </a:pPr>
            <a:r>
              <a:rPr lang="en-US" sz="2999">
                <a:solidFill>
                  <a:srgbClr val="2E2E2E"/>
                </a:solidFill>
                <a:latin typeface="Montserrat"/>
              </a:rPr>
              <a:t>Utilizing LSTM networks to process and understand the sequential nature of natural language data effectively. This involves processing textual data and capturing long-term dependencies in sequences, facilitating the model's understanding and classification of user queries.</a:t>
            </a:r>
            <a:r>
              <a:rPr lang="en-US" sz="2999">
                <a:solidFill>
                  <a:srgbClr val="2E2E2E"/>
                </a:solidFill>
                <a:latin typeface="Montserrat"/>
              </a:rPr>
              <a:t> </a:t>
            </a:r>
          </a:p>
        </p:txBody>
      </p:sp>
      <p:sp>
        <p:nvSpPr>
          <p:cNvPr name="Freeform 8" id="8"/>
          <p:cNvSpPr/>
          <p:nvPr/>
        </p:nvSpPr>
        <p:spPr>
          <a:xfrm flipH="true" flipV="false" rot="148401">
            <a:off x="16983840" y="3017619"/>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15672072" y="-3022224"/>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48401">
            <a:off x="17374176" y="1375802"/>
            <a:ext cx="6729406" cy="5469172"/>
          </a:xfrm>
          <a:custGeom>
            <a:avLst/>
            <a:gdLst/>
            <a:ahLst/>
            <a:cxnLst/>
            <a:rect r="r" b="b" t="t" l="l"/>
            <a:pathLst>
              <a:path h="5469172" w="6729406">
                <a:moveTo>
                  <a:pt x="6729406" y="0"/>
                </a:moveTo>
                <a:lnTo>
                  <a:pt x="0" y="0"/>
                </a:lnTo>
                <a:lnTo>
                  <a:pt x="0" y="5469171"/>
                </a:lnTo>
                <a:lnTo>
                  <a:pt x="6729406" y="5469171"/>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2301">
            <a:off x="-10551205" y="8074352"/>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644346"/>
            <a:ext cx="5933555" cy="517357"/>
          </a:xfrm>
          <a:prstGeom prst="rect">
            <a:avLst/>
          </a:prstGeom>
        </p:spPr>
        <p:txBody>
          <a:bodyPr anchor="t" rtlCol="false" tIns="0" lIns="0" bIns="0" rIns="0">
            <a:spAutoFit/>
          </a:bodyPr>
          <a:lstStyle/>
          <a:p>
            <a:pPr>
              <a:lnSpc>
                <a:spcPts val="3868"/>
              </a:lnSpc>
            </a:pPr>
            <a:r>
              <a:rPr lang="en-US" sz="3868">
                <a:solidFill>
                  <a:srgbClr val="2E2E2E"/>
                </a:solidFill>
                <a:latin typeface="Montserrat Classic Bold"/>
              </a:rPr>
              <a:t>TEXT PREPROCESSING:</a:t>
            </a:r>
          </a:p>
        </p:txBody>
      </p:sp>
      <p:sp>
        <p:nvSpPr>
          <p:cNvPr name="TextBox 6" id="6"/>
          <p:cNvSpPr txBox="true"/>
          <p:nvPr/>
        </p:nvSpPr>
        <p:spPr>
          <a:xfrm rot="0">
            <a:off x="1646442" y="1368445"/>
            <a:ext cx="15014165" cy="1752601"/>
          </a:xfrm>
          <a:prstGeom prst="rect">
            <a:avLst/>
          </a:prstGeom>
        </p:spPr>
        <p:txBody>
          <a:bodyPr anchor="t" rtlCol="false" tIns="0" lIns="0" bIns="0" rIns="0">
            <a:spAutoFit/>
          </a:bodyPr>
          <a:lstStyle/>
          <a:p>
            <a:pPr>
              <a:lnSpc>
                <a:spcPts val="4799"/>
              </a:lnSpc>
            </a:pPr>
            <a:r>
              <a:rPr lang="en-US" sz="2999">
                <a:solidFill>
                  <a:srgbClr val="2E2E2E"/>
                </a:solidFill>
                <a:latin typeface="Montserrat"/>
                <a:ea typeface="Montserrat"/>
              </a:rPr>
              <a:t>This invo﻿lves removing unnecessary characters, converting text to lowercase, lemmatizing words, and removing stopwords to prepare the text data for model input.</a:t>
            </a:r>
          </a:p>
        </p:txBody>
      </p:sp>
      <p:sp>
        <p:nvSpPr>
          <p:cNvPr name="TextBox 7" id="7"/>
          <p:cNvSpPr txBox="true"/>
          <p:nvPr/>
        </p:nvSpPr>
        <p:spPr>
          <a:xfrm rot="0">
            <a:off x="1038225" y="3635887"/>
            <a:ext cx="7184149" cy="517357"/>
          </a:xfrm>
          <a:prstGeom prst="rect">
            <a:avLst/>
          </a:prstGeom>
        </p:spPr>
        <p:txBody>
          <a:bodyPr anchor="t" rtlCol="false" tIns="0" lIns="0" bIns="0" rIns="0">
            <a:spAutoFit/>
          </a:bodyPr>
          <a:lstStyle/>
          <a:p>
            <a:pPr>
              <a:lnSpc>
                <a:spcPts val="3868"/>
              </a:lnSpc>
            </a:pPr>
            <a:r>
              <a:rPr lang="en-US" sz="3868">
                <a:solidFill>
                  <a:srgbClr val="2E2E2E"/>
                </a:solidFill>
                <a:latin typeface="Montserrat Classic Bold"/>
              </a:rPr>
              <a:t>HYPERPARAMETER TUNING:</a:t>
            </a:r>
          </a:p>
        </p:txBody>
      </p:sp>
      <p:sp>
        <p:nvSpPr>
          <p:cNvPr name="TextBox 8" id="8"/>
          <p:cNvSpPr txBox="true"/>
          <p:nvPr/>
        </p:nvSpPr>
        <p:spPr>
          <a:xfrm rot="0">
            <a:off x="1646442" y="4362795"/>
            <a:ext cx="15014165" cy="1752601"/>
          </a:xfrm>
          <a:prstGeom prst="rect">
            <a:avLst/>
          </a:prstGeom>
        </p:spPr>
        <p:txBody>
          <a:bodyPr anchor="t" rtlCol="false" tIns="0" lIns="0" bIns="0" rIns="0">
            <a:spAutoFit/>
          </a:bodyPr>
          <a:lstStyle/>
          <a:p>
            <a:pPr>
              <a:lnSpc>
                <a:spcPts val="4799"/>
              </a:lnSpc>
            </a:pPr>
            <a:r>
              <a:rPr lang="en-US" sz="2999">
                <a:solidFill>
                  <a:srgbClr val="2E2E2E"/>
                </a:solidFill>
                <a:latin typeface="Montserrat"/>
              </a:rPr>
              <a:t>Utilize Keras Tuner to automate the optimization of model parameters to improve performance and accuracy. This involves systematically exploring the hyperparameter space to find the optimal configuration for the model.</a:t>
            </a:r>
          </a:p>
        </p:txBody>
      </p:sp>
      <p:sp>
        <p:nvSpPr>
          <p:cNvPr name="TextBox 9" id="9"/>
          <p:cNvSpPr txBox="true"/>
          <p:nvPr/>
        </p:nvSpPr>
        <p:spPr>
          <a:xfrm rot="0">
            <a:off x="1028700" y="6629746"/>
            <a:ext cx="8124825" cy="517357"/>
          </a:xfrm>
          <a:prstGeom prst="rect">
            <a:avLst/>
          </a:prstGeom>
        </p:spPr>
        <p:txBody>
          <a:bodyPr anchor="t" rtlCol="false" tIns="0" lIns="0" bIns="0" rIns="0">
            <a:spAutoFit/>
          </a:bodyPr>
          <a:lstStyle/>
          <a:p>
            <a:pPr>
              <a:lnSpc>
                <a:spcPts val="3868"/>
              </a:lnSpc>
            </a:pPr>
            <a:r>
              <a:rPr lang="en-US" sz="3868">
                <a:solidFill>
                  <a:srgbClr val="2E2E2E"/>
                </a:solidFill>
                <a:latin typeface="Montserrat Classic Bold"/>
              </a:rPr>
              <a:t>TOKENIZATION AND PADDING:</a:t>
            </a:r>
            <a:r>
              <a:rPr lang="en-US" sz="3868">
                <a:solidFill>
                  <a:srgbClr val="2E2E2E"/>
                </a:solidFill>
                <a:latin typeface="Montserrat Classic Bold"/>
              </a:rPr>
              <a:t> </a:t>
            </a:r>
          </a:p>
        </p:txBody>
      </p:sp>
      <p:sp>
        <p:nvSpPr>
          <p:cNvPr name="TextBox 10" id="10"/>
          <p:cNvSpPr txBox="true"/>
          <p:nvPr/>
        </p:nvSpPr>
        <p:spPr>
          <a:xfrm rot="0">
            <a:off x="1646442" y="7356653"/>
            <a:ext cx="15014165" cy="2352676"/>
          </a:xfrm>
          <a:prstGeom prst="rect">
            <a:avLst/>
          </a:prstGeom>
        </p:spPr>
        <p:txBody>
          <a:bodyPr anchor="t" rtlCol="false" tIns="0" lIns="0" bIns="0" rIns="0">
            <a:spAutoFit/>
          </a:bodyPr>
          <a:lstStyle/>
          <a:p>
            <a:pPr>
              <a:lnSpc>
                <a:spcPts val="4799"/>
              </a:lnSpc>
            </a:pPr>
            <a:r>
              <a:rPr lang="en-US" sz="2999">
                <a:solidFill>
                  <a:srgbClr val="2E2E2E"/>
                </a:solidFill>
                <a:latin typeface="Montserrat"/>
                <a:ea typeface="Montserrat"/>
              </a:rPr>
              <a:t>Implement tokenization and padding techniques to convert text data into numerical sequences and ensure a consistent input length for the model. This involves tokenizing te﻿xtual data to convert words into numerical form and applying padding to ensure a uniform sequence length.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94438" y="3213055"/>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94438" y="5466079"/>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694438" y="1021608"/>
            <a:ext cx="10531151"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SYSTEM APPROACH</a:t>
            </a:r>
          </a:p>
        </p:txBody>
      </p:sp>
      <p:sp>
        <p:nvSpPr>
          <p:cNvPr name="Freeform 5" id="5"/>
          <p:cNvSpPr/>
          <p:nvPr/>
        </p:nvSpPr>
        <p:spPr>
          <a:xfrm flipH="false" flipV="false" rot="0">
            <a:off x="4694438" y="7714614"/>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115223">
            <a:off x="-14483364" y="-303203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8">
              <a:alphaModFix amt="3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5242519">
            <a:off x="-4263299" y="2932071"/>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763490" y="5649699"/>
            <a:ext cx="3114935" cy="517357"/>
          </a:xfrm>
          <a:prstGeom prst="rect">
            <a:avLst/>
          </a:prstGeom>
        </p:spPr>
        <p:txBody>
          <a:bodyPr anchor="t" rtlCol="false" tIns="0" lIns="0" bIns="0" rIns="0">
            <a:spAutoFit/>
          </a:bodyPr>
          <a:lstStyle/>
          <a:p>
            <a:pPr>
              <a:lnSpc>
                <a:spcPts val="3868"/>
              </a:lnSpc>
            </a:pPr>
            <a:r>
              <a:rPr lang="en-US" sz="3868">
                <a:solidFill>
                  <a:srgbClr val="000000"/>
                </a:solidFill>
                <a:latin typeface="Montserrat Classic Bold"/>
              </a:rPr>
              <a:t>HARDWARE</a:t>
            </a:r>
          </a:p>
        </p:txBody>
      </p:sp>
      <p:sp>
        <p:nvSpPr>
          <p:cNvPr name="TextBox 9" id="9"/>
          <p:cNvSpPr txBox="true"/>
          <p:nvPr/>
        </p:nvSpPr>
        <p:spPr>
          <a:xfrm rot="0">
            <a:off x="5715157" y="3117805"/>
            <a:ext cx="11749553" cy="1638936"/>
          </a:xfrm>
          <a:prstGeom prst="rect">
            <a:avLst/>
          </a:prstGeom>
        </p:spPr>
        <p:txBody>
          <a:bodyPr anchor="t" rtlCol="false" tIns="0" lIns="0" bIns="0" rIns="0">
            <a:spAutoFit/>
          </a:bodyPr>
          <a:lstStyle/>
          <a:p>
            <a:pPr>
              <a:lnSpc>
                <a:spcPts val="4479"/>
              </a:lnSpc>
            </a:pPr>
            <a:r>
              <a:rPr lang="en-US" sz="2799">
                <a:solidFill>
                  <a:srgbClr val="2E2E2E"/>
                </a:solidFill>
                <a:latin typeface="Montserrat"/>
              </a:rPr>
              <a:t>CPU: A multicore processor to handle computational tasks efficiently, supporting the intensive processing demands of deep learning algorithms</a:t>
            </a:r>
          </a:p>
        </p:txBody>
      </p:sp>
      <p:sp>
        <p:nvSpPr>
          <p:cNvPr name="TextBox 10" id="10"/>
          <p:cNvSpPr txBox="true"/>
          <p:nvPr/>
        </p:nvSpPr>
        <p:spPr>
          <a:xfrm rot="0">
            <a:off x="5691339" y="5370829"/>
            <a:ext cx="12078639" cy="1638936"/>
          </a:xfrm>
          <a:prstGeom prst="rect">
            <a:avLst/>
          </a:prstGeom>
        </p:spPr>
        <p:txBody>
          <a:bodyPr anchor="t" rtlCol="false" tIns="0" lIns="0" bIns="0" rIns="0">
            <a:spAutoFit/>
          </a:bodyPr>
          <a:lstStyle/>
          <a:p>
            <a:pPr>
              <a:lnSpc>
                <a:spcPts val="4479"/>
              </a:lnSpc>
            </a:pPr>
            <a:r>
              <a:rPr lang="en-US" sz="2799">
                <a:solidFill>
                  <a:srgbClr val="2E2E2E"/>
                </a:solidFill>
                <a:latin typeface="Montserrat"/>
              </a:rPr>
              <a:t>RAM: Minimum of 8GB RAM to ensure smooth performance during model training and inference, accommodating the memory requirements of large datasets and complex computations.</a:t>
            </a:r>
          </a:p>
        </p:txBody>
      </p:sp>
      <p:sp>
        <p:nvSpPr>
          <p:cNvPr name="TextBox 11" id="11"/>
          <p:cNvSpPr txBox="true"/>
          <p:nvPr/>
        </p:nvSpPr>
        <p:spPr>
          <a:xfrm rot="0">
            <a:off x="5715157" y="7619364"/>
            <a:ext cx="10964810" cy="1638936"/>
          </a:xfrm>
          <a:prstGeom prst="rect">
            <a:avLst/>
          </a:prstGeom>
        </p:spPr>
        <p:txBody>
          <a:bodyPr anchor="t" rtlCol="false" tIns="0" lIns="0" bIns="0" rIns="0">
            <a:spAutoFit/>
          </a:bodyPr>
          <a:lstStyle/>
          <a:p>
            <a:pPr>
              <a:lnSpc>
                <a:spcPts val="4479"/>
              </a:lnSpc>
            </a:pPr>
            <a:r>
              <a:rPr lang="en-US" sz="2799">
                <a:solidFill>
                  <a:srgbClr val="2E2E2E"/>
                </a:solidFill>
                <a:latin typeface="Montserrat"/>
              </a:rPr>
              <a:t>Internet Connection: Stable and high-speed internet connection to facilitate data retrieval, model updates, and seamless interaction with external services and APIs.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62738" y="2539955"/>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26808" y="3933780"/>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694438" y="882605"/>
            <a:ext cx="10531151"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SYSTEM APPROACH</a:t>
            </a:r>
          </a:p>
        </p:txBody>
      </p:sp>
      <p:sp>
        <p:nvSpPr>
          <p:cNvPr name="Freeform 5" id="5"/>
          <p:cNvSpPr/>
          <p:nvPr/>
        </p:nvSpPr>
        <p:spPr>
          <a:xfrm flipH="false" flipV="false" rot="-62702">
            <a:off x="5139318" y="5327605"/>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115223">
            <a:off x="-14483364" y="-303203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8">
              <a:alphaModFix amt="35000"/>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5242519">
            <a:off x="-4263299" y="2932071"/>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5087759" y="6718561"/>
            <a:ext cx="711579" cy="711579"/>
            <a:chOff x="0" y="0"/>
            <a:chExt cx="948773" cy="948773"/>
          </a:xfrm>
        </p:grpSpPr>
        <p:grpSp>
          <p:nvGrpSpPr>
            <p:cNvPr name="Group 9" id="9"/>
            <p:cNvGrpSpPr/>
            <p:nvPr/>
          </p:nvGrpSpPr>
          <p:grpSpPr>
            <a:xfrm rot="0">
              <a:off x="0" y="0"/>
              <a:ext cx="948773" cy="9487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60"/>
                  </a:lnSpc>
                  <a:spcBef>
                    <a:spcPct val="0"/>
                  </a:spcBef>
                </a:pPr>
              </a:p>
            </p:txBody>
          </p:sp>
        </p:grpSp>
        <p:sp>
          <p:nvSpPr>
            <p:cNvPr name="Freeform 12" id="12"/>
            <p:cNvSpPr/>
            <p:nvPr/>
          </p:nvSpPr>
          <p:spPr>
            <a:xfrm flipH="false" flipV="false" rot="0">
              <a:off x="118302" y="131390"/>
              <a:ext cx="641889" cy="697706"/>
            </a:xfrm>
            <a:custGeom>
              <a:avLst/>
              <a:gdLst/>
              <a:ahLst/>
              <a:cxnLst/>
              <a:rect r="r" b="b" t="t" l="l"/>
              <a:pathLst>
                <a:path h="697706" w="641889">
                  <a:moveTo>
                    <a:pt x="0" y="0"/>
                  </a:moveTo>
                  <a:lnTo>
                    <a:pt x="641889" y="0"/>
                  </a:lnTo>
                  <a:lnTo>
                    <a:pt x="641889" y="697706"/>
                  </a:lnTo>
                  <a:lnTo>
                    <a:pt x="0" y="6977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3" id="13"/>
          <p:cNvSpPr/>
          <p:nvPr/>
        </p:nvSpPr>
        <p:spPr>
          <a:xfrm flipH="false" flipV="false" rot="0">
            <a:off x="5087759" y="8087366"/>
            <a:ext cx="738972" cy="738972"/>
          </a:xfrm>
          <a:custGeom>
            <a:avLst/>
            <a:gdLst/>
            <a:ahLst/>
            <a:cxnLst/>
            <a:rect r="r" b="b" t="t" l="l"/>
            <a:pathLst>
              <a:path h="738972" w="738972">
                <a:moveTo>
                  <a:pt x="0" y="0"/>
                </a:moveTo>
                <a:lnTo>
                  <a:pt x="738972" y="0"/>
                </a:lnTo>
                <a:lnTo>
                  <a:pt x="738972" y="738972"/>
                </a:lnTo>
                <a:lnTo>
                  <a:pt x="0" y="7389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5062738" y="9328921"/>
            <a:ext cx="794815" cy="794815"/>
          </a:xfrm>
          <a:custGeom>
            <a:avLst/>
            <a:gdLst/>
            <a:ahLst/>
            <a:cxnLst/>
            <a:rect r="r" b="b" t="t" l="l"/>
            <a:pathLst>
              <a:path h="794815" w="794815">
                <a:moveTo>
                  <a:pt x="0" y="0"/>
                </a:moveTo>
                <a:lnTo>
                  <a:pt x="794815" y="0"/>
                </a:lnTo>
                <a:lnTo>
                  <a:pt x="794815" y="794814"/>
                </a:lnTo>
                <a:lnTo>
                  <a:pt x="0" y="79481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763490" y="5649699"/>
            <a:ext cx="3114935" cy="517357"/>
          </a:xfrm>
          <a:prstGeom prst="rect">
            <a:avLst/>
          </a:prstGeom>
        </p:spPr>
        <p:txBody>
          <a:bodyPr anchor="t" rtlCol="false" tIns="0" lIns="0" bIns="0" rIns="0">
            <a:spAutoFit/>
          </a:bodyPr>
          <a:lstStyle/>
          <a:p>
            <a:pPr>
              <a:lnSpc>
                <a:spcPts val="3868"/>
              </a:lnSpc>
            </a:pPr>
            <a:r>
              <a:rPr lang="en-US" sz="3868">
                <a:solidFill>
                  <a:srgbClr val="000000"/>
                </a:solidFill>
                <a:latin typeface="Montserrat Classic Bold"/>
              </a:rPr>
              <a:t>SOFTWARE</a:t>
            </a:r>
          </a:p>
        </p:txBody>
      </p:sp>
      <p:sp>
        <p:nvSpPr>
          <p:cNvPr name="TextBox 16" id="16"/>
          <p:cNvSpPr txBox="true"/>
          <p:nvPr/>
        </p:nvSpPr>
        <p:spPr>
          <a:xfrm rot="0">
            <a:off x="5996874" y="2454230"/>
            <a:ext cx="12078639" cy="1076961"/>
          </a:xfrm>
          <a:prstGeom prst="rect">
            <a:avLst/>
          </a:prstGeom>
        </p:spPr>
        <p:txBody>
          <a:bodyPr anchor="t" rtlCol="false" tIns="0" lIns="0" bIns="0" rIns="0">
            <a:spAutoFit/>
          </a:bodyPr>
          <a:lstStyle/>
          <a:p>
            <a:pPr>
              <a:lnSpc>
                <a:spcPts val="4479"/>
              </a:lnSpc>
            </a:pPr>
            <a:r>
              <a:rPr lang="en-US" sz="2799">
                <a:solidFill>
                  <a:srgbClr val="2E2E2E"/>
                </a:solidFill>
                <a:latin typeface="Montserrat"/>
              </a:rPr>
              <a:t>Python: Programming language used for developing the chatbot application.</a:t>
            </a:r>
          </a:p>
        </p:txBody>
      </p:sp>
      <p:sp>
        <p:nvSpPr>
          <p:cNvPr name="TextBox 17" id="17"/>
          <p:cNvSpPr txBox="true"/>
          <p:nvPr/>
        </p:nvSpPr>
        <p:spPr>
          <a:xfrm rot="0">
            <a:off x="5996874" y="5351143"/>
            <a:ext cx="12078639" cy="1076961"/>
          </a:xfrm>
          <a:prstGeom prst="rect">
            <a:avLst/>
          </a:prstGeom>
        </p:spPr>
        <p:txBody>
          <a:bodyPr anchor="t" rtlCol="false" tIns="0" lIns="0" bIns="0" rIns="0">
            <a:spAutoFit/>
          </a:bodyPr>
          <a:lstStyle/>
          <a:p>
            <a:pPr>
              <a:lnSpc>
                <a:spcPts val="4479"/>
              </a:lnSpc>
            </a:pPr>
            <a:r>
              <a:rPr lang="en-US" sz="2799">
                <a:solidFill>
                  <a:srgbClr val="2E2E2E"/>
                </a:solidFill>
                <a:latin typeface="Montserrat"/>
              </a:rPr>
              <a:t>NLTK: Natural Language Toolkit used for text preprocessing and tokenization.</a:t>
            </a:r>
            <a:r>
              <a:rPr lang="en-US" sz="2799">
                <a:solidFill>
                  <a:srgbClr val="2E2E2E"/>
                </a:solidFill>
                <a:latin typeface="Montserrat"/>
              </a:rPr>
              <a:t> </a:t>
            </a:r>
          </a:p>
        </p:txBody>
      </p:sp>
      <p:sp>
        <p:nvSpPr>
          <p:cNvPr name="TextBox 18" id="18"/>
          <p:cNvSpPr txBox="true"/>
          <p:nvPr/>
        </p:nvSpPr>
        <p:spPr>
          <a:xfrm rot="0">
            <a:off x="5996874" y="6761479"/>
            <a:ext cx="12078639" cy="1076961"/>
          </a:xfrm>
          <a:prstGeom prst="rect">
            <a:avLst/>
          </a:prstGeom>
        </p:spPr>
        <p:txBody>
          <a:bodyPr anchor="t" rtlCol="false" tIns="0" lIns="0" bIns="0" rIns="0">
            <a:spAutoFit/>
          </a:bodyPr>
          <a:lstStyle/>
          <a:p>
            <a:pPr>
              <a:lnSpc>
                <a:spcPts val="4479"/>
              </a:lnSpc>
            </a:pPr>
            <a:r>
              <a:rPr lang="en-US" sz="2799">
                <a:solidFill>
                  <a:srgbClr val="2E2E2E"/>
                </a:solidFill>
                <a:latin typeface="Montserrat"/>
              </a:rPr>
              <a:t>scikit-learn: Library for various machine learning tasks like data preprocessing and model evaluation.</a:t>
            </a:r>
          </a:p>
        </p:txBody>
      </p:sp>
      <p:sp>
        <p:nvSpPr>
          <p:cNvPr name="TextBox 19" id="19"/>
          <p:cNvSpPr txBox="true"/>
          <p:nvPr/>
        </p:nvSpPr>
        <p:spPr>
          <a:xfrm rot="0">
            <a:off x="5996874" y="8086089"/>
            <a:ext cx="12078639" cy="1076961"/>
          </a:xfrm>
          <a:prstGeom prst="rect">
            <a:avLst/>
          </a:prstGeom>
        </p:spPr>
        <p:txBody>
          <a:bodyPr anchor="t" rtlCol="false" tIns="0" lIns="0" bIns="0" rIns="0">
            <a:spAutoFit/>
          </a:bodyPr>
          <a:lstStyle/>
          <a:p>
            <a:pPr>
              <a:lnSpc>
                <a:spcPts val="4479"/>
              </a:lnSpc>
            </a:pPr>
            <a:r>
              <a:rPr lang="en-US" sz="2799">
                <a:solidFill>
                  <a:srgbClr val="2E2E2E"/>
                </a:solidFill>
                <a:latin typeface="Montserrat"/>
              </a:rPr>
              <a:t>Jupyter Notebook: Interactive computing environment used for prototyping, data analysis, and model development.</a:t>
            </a:r>
          </a:p>
        </p:txBody>
      </p:sp>
      <p:sp>
        <p:nvSpPr>
          <p:cNvPr name="TextBox 20" id="20"/>
          <p:cNvSpPr txBox="true"/>
          <p:nvPr/>
        </p:nvSpPr>
        <p:spPr>
          <a:xfrm rot="0">
            <a:off x="5996874" y="9453245"/>
            <a:ext cx="12078639" cy="514986"/>
          </a:xfrm>
          <a:prstGeom prst="rect">
            <a:avLst/>
          </a:prstGeom>
        </p:spPr>
        <p:txBody>
          <a:bodyPr anchor="t" rtlCol="false" tIns="0" lIns="0" bIns="0" rIns="0">
            <a:spAutoFit/>
          </a:bodyPr>
          <a:lstStyle/>
          <a:p>
            <a:pPr>
              <a:lnSpc>
                <a:spcPts val="4479"/>
              </a:lnSpc>
            </a:pPr>
            <a:r>
              <a:rPr lang="en-US" sz="2799">
                <a:solidFill>
                  <a:srgbClr val="2E2E2E"/>
                </a:solidFill>
                <a:latin typeface="Montserrat"/>
              </a:rPr>
              <a:t>Optional: Django for web-based interface (if applicable)</a:t>
            </a:r>
          </a:p>
        </p:txBody>
      </p:sp>
      <p:sp>
        <p:nvSpPr>
          <p:cNvPr name="TextBox 21" id="21"/>
          <p:cNvSpPr txBox="true"/>
          <p:nvPr/>
        </p:nvSpPr>
        <p:spPr>
          <a:xfrm rot="0">
            <a:off x="5996874" y="3940808"/>
            <a:ext cx="12078639" cy="1076961"/>
          </a:xfrm>
          <a:prstGeom prst="rect">
            <a:avLst/>
          </a:prstGeom>
        </p:spPr>
        <p:txBody>
          <a:bodyPr anchor="t" rtlCol="false" tIns="0" lIns="0" bIns="0" rIns="0">
            <a:spAutoFit/>
          </a:bodyPr>
          <a:lstStyle/>
          <a:p>
            <a:pPr>
              <a:lnSpc>
                <a:spcPts val="4479"/>
              </a:lnSpc>
            </a:pPr>
            <a:r>
              <a:rPr lang="en-US" sz="2799">
                <a:solidFill>
                  <a:srgbClr val="2E2E2E"/>
                </a:solidFill>
                <a:latin typeface="Montserrat"/>
              </a:rPr>
              <a:t>TensorFlow/Keras: Deep learning libraries used for building and training the LSTM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38225" y="1066800"/>
            <a:ext cx="15903075"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ALGORITHM AND DEPLOYMENT</a:t>
            </a:r>
          </a:p>
        </p:txBody>
      </p:sp>
      <p:sp>
        <p:nvSpPr>
          <p:cNvPr name="Freeform 3" id="3"/>
          <p:cNvSpPr/>
          <p:nvPr/>
        </p:nvSpPr>
        <p:spPr>
          <a:xfrm flipH="true" flipV="false" rot="3194502">
            <a:off x="15063514" y="5981753"/>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035070"/>
            <a:ext cx="6088539" cy="517357"/>
          </a:xfrm>
          <a:prstGeom prst="rect">
            <a:avLst/>
          </a:prstGeom>
        </p:spPr>
        <p:txBody>
          <a:bodyPr anchor="t" rtlCol="false" tIns="0" lIns="0" bIns="0" rIns="0">
            <a:spAutoFit/>
          </a:bodyPr>
          <a:lstStyle/>
          <a:p>
            <a:pPr>
              <a:lnSpc>
                <a:spcPts val="3868"/>
              </a:lnSpc>
            </a:pPr>
            <a:r>
              <a:rPr lang="en-US" sz="3868">
                <a:solidFill>
                  <a:srgbClr val="000000"/>
                </a:solidFill>
                <a:latin typeface="Montserrat Classic Bold"/>
              </a:rPr>
              <a:t>1.D</a:t>
            </a:r>
            <a:r>
              <a:rPr lang="en-US" sz="3868">
                <a:solidFill>
                  <a:srgbClr val="000000"/>
                </a:solidFill>
                <a:latin typeface="Montserrat Classic Bold"/>
              </a:rPr>
              <a:t>ATA PREPARATION:</a:t>
            </a:r>
          </a:p>
        </p:txBody>
      </p:sp>
      <p:sp>
        <p:nvSpPr>
          <p:cNvPr name="TextBox 5" id="5"/>
          <p:cNvSpPr txBox="true"/>
          <p:nvPr/>
        </p:nvSpPr>
        <p:spPr>
          <a:xfrm rot="0">
            <a:off x="2098612" y="3723428"/>
            <a:ext cx="14833163" cy="11525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Retrieved the dataset from Kaggle to serve as the basis for training and testing the chatbot model</a:t>
            </a:r>
          </a:p>
        </p:txBody>
      </p:sp>
      <p:sp>
        <p:nvSpPr>
          <p:cNvPr name="TextBox 6" id="6"/>
          <p:cNvSpPr txBox="true"/>
          <p:nvPr/>
        </p:nvSpPr>
        <p:spPr>
          <a:xfrm rot="0">
            <a:off x="1028700" y="5647479"/>
            <a:ext cx="7535157" cy="517357"/>
          </a:xfrm>
          <a:prstGeom prst="rect">
            <a:avLst/>
          </a:prstGeom>
        </p:spPr>
        <p:txBody>
          <a:bodyPr anchor="t" rtlCol="false" tIns="0" lIns="0" bIns="0" rIns="0">
            <a:spAutoFit/>
          </a:bodyPr>
          <a:lstStyle/>
          <a:p>
            <a:pPr>
              <a:lnSpc>
                <a:spcPts val="3868"/>
              </a:lnSpc>
            </a:pPr>
            <a:r>
              <a:rPr lang="en-US" sz="3868">
                <a:solidFill>
                  <a:srgbClr val="000000"/>
                </a:solidFill>
                <a:latin typeface="Montserrat Classic Bold"/>
              </a:rPr>
              <a:t>2. TEXT PREPROCESSING:</a:t>
            </a:r>
          </a:p>
        </p:txBody>
      </p:sp>
      <p:sp>
        <p:nvSpPr>
          <p:cNvPr name="TextBox 7" id="7"/>
          <p:cNvSpPr txBox="true"/>
          <p:nvPr/>
        </p:nvSpPr>
        <p:spPr>
          <a:xfrm rot="0">
            <a:off x="2098612" y="8204487"/>
            <a:ext cx="14833163" cy="5524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Lemmatized words to reduce them to their base form</a:t>
            </a:r>
          </a:p>
        </p:txBody>
      </p:sp>
      <p:sp>
        <p:nvSpPr>
          <p:cNvPr name="TextBox 8" id="8"/>
          <p:cNvSpPr txBox="true"/>
          <p:nvPr/>
        </p:nvSpPr>
        <p:spPr>
          <a:xfrm rot="0">
            <a:off x="2098612" y="9137938"/>
            <a:ext cx="14833163" cy="5524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Tokenized text to convert sentences into a list of words for analysis</a:t>
            </a:r>
          </a:p>
        </p:txBody>
      </p:sp>
      <p:sp>
        <p:nvSpPr>
          <p:cNvPr name="TextBox 9" id="9"/>
          <p:cNvSpPr txBox="true"/>
          <p:nvPr/>
        </p:nvSpPr>
        <p:spPr>
          <a:xfrm rot="0">
            <a:off x="2098612" y="7271036"/>
            <a:ext cx="14833163" cy="5524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Removed punctuation and stopwords to ensure clean input.</a:t>
            </a:r>
          </a:p>
        </p:txBody>
      </p:sp>
      <p:sp>
        <p:nvSpPr>
          <p:cNvPr name="TextBox 10" id="10"/>
          <p:cNvSpPr txBox="true"/>
          <p:nvPr/>
        </p:nvSpPr>
        <p:spPr>
          <a:xfrm rot="0">
            <a:off x="2098612" y="6336286"/>
            <a:ext cx="14833163" cy="5524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ea typeface="Montserrat"/>
              </a:rPr>
              <a:t>Cleaned and organized raw text data usi﻿ng NLTK for text processing.</a:t>
            </a:r>
          </a:p>
        </p:txBody>
      </p:sp>
      <p:sp>
        <p:nvSpPr>
          <p:cNvPr name="Freeform 11" id="11"/>
          <p:cNvSpPr/>
          <p:nvPr/>
        </p:nvSpPr>
        <p:spPr>
          <a:xfrm flipH="true" flipV="false" rot="3194502">
            <a:off x="-4688480" y="-259448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38225" y="1066800"/>
            <a:ext cx="15903075" cy="1009650"/>
          </a:xfrm>
          <a:prstGeom prst="rect">
            <a:avLst/>
          </a:prstGeom>
        </p:spPr>
        <p:txBody>
          <a:bodyPr anchor="t" rtlCol="false" tIns="0" lIns="0" bIns="0" rIns="0">
            <a:spAutoFit/>
          </a:bodyPr>
          <a:lstStyle/>
          <a:p>
            <a:pPr>
              <a:lnSpc>
                <a:spcPts val="7500"/>
              </a:lnSpc>
            </a:pPr>
            <a:r>
              <a:rPr lang="en-US" sz="7500">
                <a:solidFill>
                  <a:srgbClr val="004AAD"/>
                </a:solidFill>
                <a:latin typeface="Montserrat Classic Bold"/>
              </a:rPr>
              <a:t>ALGORITHM AND DEPLOYMENT</a:t>
            </a:r>
          </a:p>
        </p:txBody>
      </p:sp>
      <p:sp>
        <p:nvSpPr>
          <p:cNvPr name="Freeform 3" id="3"/>
          <p:cNvSpPr/>
          <p:nvPr/>
        </p:nvSpPr>
        <p:spPr>
          <a:xfrm flipH="true" flipV="false" rot="8445256">
            <a:off x="-5671346" y="-1539243"/>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3035070"/>
            <a:ext cx="9839030" cy="517357"/>
          </a:xfrm>
          <a:prstGeom prst="rect">
            <a:avLst/>
          </a:prstGeom>
        </p:spPr>
        <p:txBody>
          <a:bodyPr anchor="t" rtlCol="false" tIns="0" lIns="0" bIns="0" rIns="0">
            <a:spAutoFit/>
          </a:bodyPr>
          <a:lstStyle/>
          <a:p>
            <a:pPr>
              <a:lnSpc>
                <a:spcPts val="3868"/>
              </a:lnSpc>
            </a:pPr>
            <a:r>
              <a:rPr lang="en-US" sz="3868">
                <a:solidFill>
                  <a:srgbClr val="000000"/>
                </a:solidFill>
                <a:latin typeface="Montserrat Classic Bold"/>
              </a:rPr>
              <a:t>3.DEEP LEARNING MODEL: NETWORKS</a:t>
            </a:r>
          </a:p>
        </p:txBody>
      </p:sp>
      <p:sp>
        <p:nvSpPr>
          <p:cNvPr name="TextBox 5" id="5"/>
          <p:cNvSpPr txBox="true"/>
          <p:nvPr/>
        </p:nvSpPr>
        <p:spPr>
          <a:xfrm rot="0">
            <a:off x="2098612" y="3723428"/>
            <a:ext cx="15160688" cy="11525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Implemented LSTM networks to process and understand natural language data</a:t>
            </a:r>
          </a:p>
        </p:txBody>
      </p:sp>
      <p:sp>
        <p:nvSpPr>
          <p:cNvPr name="TextBox 6" id="6"/>
          <p:cNvSpPr txBox="true"/>
          <p:nvPr/>
        </p:nvSpPr>
        <p:spPr>
          <a:xfrm rot="0">
            <a:off x="2098612" y="4919662"/>
            <a:ext cx="15160688" cy="5524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Employed a dense layer with 208 units followed by a softmax output layer</a:t>
            </a:r>
          </a:p>
        </p:txBody>
      </p:sp>
      <p:sp>
        <p:nvSpPr>
          <p:cNvPr name="TextBox 7" id="7"/>
          <p:cNvSpPr txBox="true"/>
          <p:nvPr/>
        </p:nvSpPr>
        <p:spPr>
          <a:xfrm rot="0">
            <a:off x="2098612" y="5519738"/>
            <a:ext cx="15160688" cy="5524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Utilized the Adam optimizer with a learning rate set to 0.01</a:t>
            </a:r>
          </a:p>
        </p:txBody>
      </p:sp>
      <p:sp>
        <p:nvSpPr>
          <p:cNvPr name="TextBox 8" id="8"/>
          <p:cNvSpPr txBox="true"/>
          <p:nvPr/>
        </p:nvSpPr>
        <p:spPr>
          <a:xfrm rot="0">
            <a:off x="2098612" y="6119814"/>
            <a:ext cx="15160688" cy="5524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Configured the model with two LSTM layers, each having 110 units</a:t>
            </a:r>
          </a:p>
        </p:txBody>
      </p:sp>
      <p:sp>
        <p:nvSpPr>
          <p:cNvPr name="TextBox 9" id="9"/>
          <p:cNvSpPr txBox="true"/>
          <p:nvPr/>
        </p:nvSpPr>
        <p:spPr>
          <a:xfrm rot="0">
            <a:off x="1038225" y="7168240"/>
            <a:ext cx="11366016" cy="517357"/>
          </a:xfrm>
          <a:prstGeom prst="rect">
            <a:avLst/>
          </a:prstGeom>
        </p:spPr>
        <p:txBody>
          <a:bodyPr anchor="t" rtlCol="false" tIns="0" lIns="0" bIns="0" rIns="0">
            <a:spAutoFit/>
          </a:bodyPr>
          <a:lstStyle/>
          <a:p>
            <a:pPr>
              <a:lnSpc>
                <a:spcPts val="3868"/>
              </a:lnSpc>
            </a:pPr>
            <a:r>
              <a:rPr lang="en-US" sz="3868">
                <a:solidFill>
                  <a:srgbClr val="000000"/>
                </a:solidFill>
                <a:latin typeface="Montserrat Classic Bold"/>
              </a:rPr>
              <a:t>4.HYPERPARAMETER TUNING: KERAS TUNER</a:t>
            </a:r>
          </a:p>
        </p:txBody>
      </p:sp>
      <p:sp>
        <p:nvSpPr>
          <p:cNvPr name="TextBox 10" id="10"/>
          <p:cNvSpPr txBox="true"/>
          <p:nvPr/>
        </p:nvSpPr>
        <p:spPr>
          <a:xfrm rot="0">
            <a:off x="2108137" y="7856598"/>
            <a:ext cx="13660491" cy="1152526"/>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ea typeface="Montserrat"/>
              </a:rPr>
              <a:t>Utiliz﻿ed Keras Tuner to automate the optimization of model parameters</a:t>
            </a:r>
          </a:p>
        </p:txBody>
      </p:sp>
      <p:sp>
        <p:nvSpPr>
          <p:cNvPr name="TextBox 11" id="11"/>
          <p:cNvSpPr txBox="true"/>
          <p:nvPr/>
        </p:nvSpPr>
        <p:spPr>
          <a:xfrm rot="0">
            <a:off x="2098612" y="9056749"/>
            <a:ext cx="13312231" cy="5524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Tuned the number of units in LSTM layers ranging from 50 to 150.</a:t>
            </a:r>
            <a:r>
              <a:rPr lang="en-US" sz="2999">
                <a:solidFill>
                  <a:srgbClr val="2E2E2E"/>
                </a:solidFill>
                <a:latin typeface="Montserrat"/>
              </a:rPr>
              <a:t> </a:t>
            </a:r>
          </a:p>
        </p:txBody>
      </p:sp>
      <p:sp>
        <p:nvSpPr>
          <p:cNvPr name="TextBox 12" id="12"/>
          <p:cNvSpPr txBox="true"/>
          <p:nvPr/>
        </p:nvSpPr>
        <p:spPr>
          <a:xfrm rot="0">
            <a:off x="2108137" y="9656825"/>
            <a:ext cx="15160688" cy="552451"/>
          </a:xfrm>
          <a:prstGeom prst="rect">
            <a:avLst/>
          </a:prstGeom>
        </p:spPr>
        <p:txBody>
          <a:bodyPr anchor="t" rtlCol="false" tIns="0" lIns="0" bIns="0" rIns="0">
            <a:spAutoFit/>
          </a:bodyPr>
          <a:lstStyle/>
          <a:p>
            <a:pPr marL="647697" indent="-323848" lvl="1">
              <a:lnSpc>
                <a:spcPts val="4799"/>
              </a:lnSpc>
              <a:buFont typeface="Arial"/>
              <a:buChar char="•"/>
            </a:pPr>
            <a:r>
              <a:rPr lang="en-US" sz="2999">
                <a:solidFill>
                  <a:srgbClr val="2E2E2E"/>
                </a:solidFill>
                <a:latin typeface="Montserrat"/>
              </a:rPr>
              <a:t>Explored the number of dense layers in the model from 1 to 20.</a:t>
            </a:r>
          </a:p>
        </p:txBody>
      </p:sp>
      <p:sp>
        <p:nvSpPr>
          <p:cNvPr name="Freeform 13" id="13"/>
          <p:cNvSpPr/>
          <p:nvPr/>
        </p:nvSpPr>
        <p:spPr>
          <a:xfrm flipH="true" flipV="false" rot="8445256">
            <a:off x="15912434" y="2347966"/>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DAGBfChH-Tg</dc:identifier>
  <dcterms:modified xsi:type="dcterms:W3CDTF">2011-08-01T06:04:30Z</dcterms:modified>
  <cp:revision>1</cp:revision>
  <dc:title>sekar ppt</dc:title>
</cp:coreProperties>
</file>